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86" r:id="rId2"/>
    <p:sldId id="296" r:id="rId3"/>
    <p:sldId id="264" r:id="rId4"/>
    <p:sldId id="287" r:id="rId5"/>
    <p:sldId id="288" r:id="rId6"/>
    <p:sldId id="289" r:id="rId7"/>
    <p:sldId id="290" r:id="rId8"/>
    <p:sldId id="292" r:id="rId9"/>
    <p:sldId id="291" r:id="rId10"/>
    <p:sldId id="293" r:id="rId11"/>
    <p:sldId id="294" r:id="rId12"/>
    <p:sldId id="295"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E85938"/>
    <a:srgbClr val="F5EA5A"/>
    <a:srgbClr val="00B9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34" autoAdjust="0"/>
    <p:restoredTop sz="94660"/>
  </p:normalViewPr>
  <p:slideViewPr>
    <p:cSldViewPr snapToGrid="0">
      <p:cViewPr varScale="1">
        <p:scale>
          <a:sx n="63" d="100"/>
          <a:sy n="63" d="100"/>
        </p:scale>
        <p:origin x="644"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7F418-D31A-43EE-A0C4-DE0D40923F98}" type="datetimeFigureOut">
              <a:rPr lang="en-CA" smtClean="0"/>
              <a:t>2024-05-24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A7A79B-AE40-4F3A-AC33-553894F26878}" type="slidenum">
              <a:rPr lang="en-CA" smtClean="0"/>
              <a:t>‹#›</a:t>
            </a:fld>
            <a:endParaRPr lang="en-CA"/>
          </a:p>
        </p:txBody>
      </p:sp>
    </p:spTree>
    <p:extLst>
      <p:ext uri="{BB962C8B-B14F-4D97-AF65-F5344CB8AC3E}">
        <p14:creationId xmlns:p14="http://schemas.microsoft.com/office/powerpoint/2010/main" val="360122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3397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5820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58800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61367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705347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615785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08603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102386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246767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50741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24.05.2024</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157715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CCC">
            <a:alpha val="36078"/>
          </a:srgb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24.05.2024</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197920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5" descr="Colorful confetti on pink background">
            <a:extLst>
              <a:ext uri="{FF2B5EF4-FFF2-40B4-BE49-F238E27FC236}">
                <a16:creationId xmlns:a16="http://schemas.microsoft.com/office/drawing/2014/main" id="{18E77341-B13E-6847-042C-C27587DCB20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Прямоугольник 5">
            <a:extLst>
              <a:ext uri="{FF2B5EF4-FFF2-40B4-BE49-F238E27FC236}">
                <a16:creationId xmlns:a16="http://schemas.microsoft.com/office/drawing/2014/main" id="{EDEA9233-6D6E-462E-AE1B-A4C215EB6A69}"/>
              </a:ext>
            </a:extLst>
          </p:cNvPr>
          <p:cNvSpPr/>
          <p:nvPr/>
        </p:nvSpPr>
        <p:spPr>
          <a:xfrm>
            <a:off x="472210" y="568978"/>
            <a:ext cx="4846550" cy="1822294"/>
          </a:xfrm>
          <a:prstGeom prst="rect">
            <a:avLst/>
          </a:prstGeom>
        </p:spPr>
        <p:txBody>
          <a:bodyPr wrap="square">
            <a:spAutoFit/>
          </a:bodyPr>
          <a:lstStyle/>
          <a:p>
            <a:pPr>
              <a:lnSpc>
                <a:spcPts val="4600"/>
              </a:lnSpc>
            </a:pPr>
            <a:r>
              <a:rPr lang="en-US" sz="3400" b="1" dirty="0">
                <a:solidFill>
                  <a:schemeClr val="accent6">
                    <a:lumMod val="50000"/>
                  </a:schemeClr>
                </a:solidFill>
                <a:latin typeface="Montserrat" charset="0"/>
                <a:ea typeface="Montserrat" charset="0"/>
                <a:cs typeface="Montserrat" charset="0"/>
              </a:rPr>
              <a:t>MACHINE LEARNING REGRESSION</a:t>
            </a:r>
            <a:endParaRPr lang="ru-RU" sz="3400" b="1" dirty="0">
              <a:solidFill>
                <a:schemeClr val="accent6">
                  <a:lumMod val="50000"/>
                </a:schemeClr>
              </a:solidFill>
              <a:latin typeface="Montserrat" charset="0"/>
              <a:ea typeface="Montserrat" charset="0"/>
              <a:cs typeface="Montserrat" charset="0"/>
            </a:endParaRPr>
          </a:p>
        </p:txBody>
      </p:sp>
      <p:sp>
        <p:nvSpPr>
          <p:cNvPr id="7" name="Прямоугольник 6">
            <a:extLst>
              <a:ext uri="{FF2B5EF4-FFF2-40B4-BE49-F238E27FC236}">
                <a16:creationId xmlns:a16="http://schemas.microsoft.com/office/drawing/2014/main" id="{A5C1B52A-51DB-404A-8E99-A04068EE7437}"/>
              </a:ext>
            </a:extLst>
          </p:cNvPr>
          <p:cNvSpPr/>
          <p:nvPr/>
        </p:nvSpPr>
        <p:spPr>
          <a:xfrm>
            <a:off x="464590" y="2351366"/>
            <a:ext cx="5918103" cy="1728807"/>
          </a:xfrm>
          <a:prstGeom prst="rect">
            <a:avLst/>
          </a:prstGeom>
        </p:spPr>
        <p:txBody>
          <a:bodyPr wrap="square">
            <a:spAutoFit/>
          </a:bodyPr>
          <a:lstStyle/>
          <a:p>
            <a:pPr>
              <a:lnSpc>
                <a:spcPts val="6600"/>
              </a:lnSpc>
            </a:pPr>
            <a:r>
              <a:rPr lang="en-US" sz="4900" b="1" dirty="0">
                <a:solidFill>
                  <a:schemeClr val="accent6">
                    <a:lumMod val="50000"/>
                  </a:schemeClr>
                </a:solidFill>
                <a:latin typeface="Montserrat" charset="0"/>
                <a:ea typeface="Montserrat" charset="0"/>
                <a:cs typeface="Montserrat" charset="0"/>
              </a:rPr>
              <a:t>REGRESSION METRICS</a:t>
            </a:r>
            <a:endParaRPr lang="ru-RU" sz="4900" b="1" dirty="0">
              <a:solidFill>
                <a:schemeClr val="accent6">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889861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Прямоугольник 9">
                <a:extLst>
                  <a:ext uri="{FF2B5EF4-FFF2-40B4-BE49-F238E27FC236}">
                    <a16:creationId xmlns:a16="http://schemas.microsoft.com/office/drawing/2014/main" id="{5EE88138-48BD-46AA-94F3-3B05DD703F63}"/>
                  </a:ext>
                </a:extLst>
              </p:cNvPr>
              <p:cNvSpPr/>
              <p:nvPr/>
            </p:nvSpPr>
            <p:spPr>
              <a:xfrm>
                <a:off x="362276" y="226192"/>
                <a:ext cx="10564342" cy="1055161"/>
              </a:xfrm>
              <a:prstGeom prst="rect">
                <a:avLst/>
              </a:prstGeom>
            </p:spPr>
            <p:txBody>
              <a:bodyPr wrap="square">
                <a:spAutoFit/>
              </a:bodyPr>
              <a:lstStyle/>
              <a:p>
                <a:r>
                  <a:rPr lang="en-CA" sz="3000" b="1" dirty="0">
                    <a:solidFill>
                      <a:schemeClr val="accent6">
                        <a:lumMod val="50000"/>
                      </a:schemeClr>
                    </a:solidFill>
                    <a:latin typeface="Montserrat" charset="0"/>
                    <a:ea typeface="Montserrat" charset="0"/>
                    <a:cs typeface="Montserrat" charset="0"/>
                  </a:rPr>
                  <a:t>REGRESSION METRICS: R SQUARE (</a:t>
                </a:r>
                <a14:m>
                  <m:oMath xmlns:m="http://schemas.openxmlformats.org/officeDocument/2006/math">
                    <m:sSup>
                      <m:sSupPr>
                        <m:ctrlPr>
                          <a:rPr lang="en-CA" sz="3000" b="1" i="1" smtClean="0">
                            <a:solidFill>
                              <a:schemeClr val="accent6">
                                <a:lumMod val="50000"/>
                              </a:schemeClr>
                            </a:solidFill>
                            <a:latin typeface="Cambria Math" panose="02040503050406030204" pitchFamily="18" charset="0"/>
                            <a:ea typeface="Montserrat" charset="0"/>
                            <a:cs typeface="Montserrat" charset="0"/>
                          </a:rPr>
                        </m:ctrlPr>
                      </m:sSupPr>
                      <m:e>
                        <m:r>
                          <a:rPr lang="en-CA" sz="3000" b="1" i="1" smtClean="0">
                            <a:solidFill>
                              <a:schemeClr val="accent6">
                                <a:lumMod val="50000"/>
                              </a:schemeClr>
                            </a:solidFill>
                            <a:latin typeface="Cambria Math" panose="02040503050406030204" pitchFamily="18" charset="0"/>
                            <a:ea typeface="Montserrat" charset="0"/>
                            <a:cs typeface="Montserrat" charset="0"/>
                          </a:rPr>
                          <m:t>𝑹</m:t>
                        </m:r>
                      </m:e>
                      <m:sup>
                        <m:r>
                          <a:rPr lang="en-CA" sz="3000" b="1" i="1" smtClean="0">
                            <a:solidFill>
                              <a:schemeClr val="accent6">
                                <a:lumMod val="50000"/>
                              </a:schemeClr>
                            </a:solidFill>
                            <a:latin typeface="Cambria Math" panose="02040503050406030204" pitchFamily="18" charset="0"/>
                            <a:ea typeface="Montserrat" charset="0"/>
                            <a:cs typeface="Montserrat" charset="0"/>
                          </a:rPr>
                          <m:t>𝟐</m:t>
                        </m:r>
                      </m:sup>
                    </m:sSup>
                  </m:oMath>
                </a14:m>
                <a:r>
                  <a:rPr lang="en-CA" sz="3000" b="1" dirty="0">
                    <a:solidFill>
                      <a:schemeClr val="accent6">
                        <a:lumMod val="50000"/>
                      </a:schemeClr>
                    </a:solidFill>
                    <a:latin typeface="Montserrat" charset="0"/>
                    <a:ea typeface="Montserrat" charset="0"/>
                    <a:cs typeface="Montserrat" charset="0"/>
                  </a:rPr>
                  <a:t>)-COEFFICIENT OF DETERMINATION</a:t>
                </a:r>
              </a:p>
            </p:txBody>
          </p:sp>
        </mc:Choice>
        <mc:Fallback>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362276" y="226192"/>
                <a:ext cx="10564342" cy="1055161"/>
              </a:xfrm>
              <a:prstGeom prst="rect">
                <a:avLst/>
              </a:prstGeom>
              <a:blipFill>
                <a:blip r:embed="rId2"/>
                <a:stretch>
                  <a:fillRect l="-1327" t="-5780" b="-14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078248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R-square represents the proportion of variance of the dependant variable (y) that has been explained by the independent variables. </a:t>
                </a:r>
              </a:p>
              <a:p>
                <a:pPr marL="342900" indent="-342900" algn="l">
                  <a:buFont typeface="Arial" panose="020B0604020202020204" pitchFamily="34" charset="0"/>
                  <a:buChar char="•"/>
                </a:pPr>
                <a:r>
                  <a:rPr lang="en-CA" sz="1800" dirty="0">
                    <a:latin typeface="Montserrat" charset="0"/>
                    <a:ea typeface="Montserrat" charset="0"/>
                    <a:cs typeface="Montserrat" charset="0"/>
                  </a:rPr>
                  <a:t>R-square provides an insight of goodness of fit.</a:t>
                </a:r>
              </a:p>
              <a:p>
                <a:pPr marL="342900" indent="-342900" algn="l">
                  <a:buFont typeface="Arial" panose="020B0604020202020204" pitchFamily="34" charset="0"/>
                  <a:buChar char="•"/>
                </a:pPr>
                <a:r>
                  <a:rPr lang="en-CA" sz="1800" dirty="0">
                    <a:latin typeface="Montserrat" charset="0"/>
                    <a:ea typeface="Montserrat" charset="0"/>
                    <a:cs typeface="Montserrat" charset="0"/>
                  </a:rPr>
                  <a:t>It gives a measure of how well unseen samples are likely to be predicted by the model, through the proportion of explained variance.</a:t>
                </a:r>
              </a:p>
              <a:p>
                <a:pPr marL="342900" indent="-342900" algn="l">
                  <a:buFont typeface="Arial" panose="020B0604020202020204" pitchFamily="34" charset="0"/>
                  <a:buChar char="•"/>
                </a:pPr>
                <a:r>
                  <a:rPr lang="en-CA" sz="1800" dirty="0">
                    <a:latin typeface="Montserrat" charset="0"/>
                    <a:ea typeface="Montserrat" charset="0"/>
                    <a:cs typeface="Montserrat" charset="0"/>
                  </a:rPr>
                  <a:t>Maximum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value is 1</a:t>
                </a:r>
              </a:p>
              <a:p>
                <a:pPr marL="342900" indent="-342900" algn="l">
                  <a:buFont typeface="Arial" panose="020B0604020202020204" pitchFamily="34" charset="0"/>
                  <a:buChar char="•"/>
                </a:pPr>
                <a:r>
                  <a:rPr lang="en-CA" sz="1800" dirty="0">
                    <a:latin typeface="Montserrat" charset="0"/>
                    <a:ea typeface="Montserrat" charset="0"/>
                    <a:cs typeface="Montserrat" charset="0"/>
                  </a:rPr>
                  <a:t>A constant model that always predicts the expected value of y, disregarding the input features, will have an R² score of 0.0.</a:t>
                </a:r>
              </a:p>
              <a:p>
                <a:pPr lvl="1"/>
                <a14:m>
                  <m:oMathPara xmlns:m="http://schemas.openxmlformats.org/officeDocument/2006/math">
                    <m:oMathParaPr>
                      <m:jc m:val="centerGroup"/>
                    </m:oMathParaPr>
                    <m:oMath xmlns:m="http://schemas.openxmlformats.org/officeDocument/2006/math">
                      <m:sSup>
                        <m:sSupPr>
                          <m:ctrlPr>
                            <a:rPr lang="en-CA" sz="1800" i="1">
                              <a:latin typeface="Cambria Math" panose="02040503050406030204" pitchFamily="18" charset="0"/>
                            </a:rPr>
                          </m:ctrlPr>
                        </m:sSupPr>
                        <m:e>
                          <m:r>
                            <a:rPr lang="en-CA" sz="1800" i="1">
                              <a:latin typeface="Cambria Math" panose="02040503050406030204" pitchFamily="18" charset="0"/>
                            </a:rPr>
                            <m:t>𝑅</m:t>
                          </m:r>
                        </m:e>
                        <m:sup>
                          <m:r>
                            <a:rPr lang="en-CA" sz="1800" i="1">
                              <a:latin typeface="Cambria Math" panose="02040503050406030204" pitchFamily="18" charset="0"/>
                            </a:rPr>
                            <m:t>2</m:t>
                          </m:r>
                        </m:sup>
                      </m:sSup>
                      <m:r>
                        <a:rPr lang="en-CA" sz="1800" i="1">
                          <a:latin typeface="Cambria Math" panose="02040503050406030204" pitchFamily="18" charset="0"/>
                        </a:rPr>
                        <m:t>=1−</m:t>
                      </m:r>
                      <m:f>
                        <m:fPr>
                          <m:ctrlPr>
                            <a:rPr lang="en-CA" sz="2400" i="1">
                              <a:latin typeface="Cambria Math" panose="02040503050406030204" pitchFamily="18" charset="0"/>
                            </a:rPr>
                          </m:ctrlPr>
                        </m:fPr>
                        <m:num>
                          <m:nary>
                            <m:naryPr>
                              <m:chr m:val="∑"/>
                              <m:ctrlPr>
                                <a:rPr lang="en-CA" sz="2400" i="1">
                                  <a:latin typeface="Cambria Math" panose="02040503050406030204" pitchFamily="18" charset="0"/>
                                </a:rPr>
                              </m:ctrlPr>
                            </m:naryPr>
                            <m:sub>
                              <m: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𝑛</m:t>
                              </m:r>
                            </m:sup>
                            <m:e>
                              <m:sSup>
                                <m:sSupPr>
                                  <m:ctrlPr>
                                    <a:rPr lang="en-CA" sz="2400" i="1">
                                      <a:latin typeface="Cambria Math" panose="02040503050406030204" pitchFamily="18" charset="0"/>
                                    </a:rPr>
                                  </m:ctrlPr>
                                </m:sSupPr>
                                <m:e>
                                  <m:d>
                                    <m:dPr>
                                      <m:ctrlPr>
                                        <a:rPr lang="en-CA" sz="2400" i="1">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sub>
                                          <m:r>
                                            <a:rPr lang="en-CA" sz="2400" i="1">
                                              <a:latin typeface="Cambria Math" panose="02040503050406030204" pitchFamily="18" charset="0"/>
                                            </a:rPr>
                                            <m:t>𝑖</m:t>
                                          </m:r>
                                        </m:sub>
                                      </m:sSub>
                                    </m:e>
                                  </m:d>
                                </m:e>
                                <m:sup>
                                  <m:r>
                                    <a:rPr lang="en-CA" sz="2400" i="1">
                                      <a:latin typeface="Cambria Math" panose="02040503050406030204" pitchFamily="18" charset="0"/>
                                    </a:rPr>
                                    <m:t>2</m:t>
                                  </m:r>
                                </m:sup>
                              </m:sSup>
                            </m:e>
                          </m:nary>
                        </m:num>
                        <m:den>
                          <m:nary>
                            <m:naryPr>
                              <m:chr m:val="∑"/>
                              <m:ctrlPr>
                                <a:rPr lang="en-CA" sz="2400" i="1">
                                  <a:latin typeface="Cambria Math" panose="02040503050406030204" pitchFamily="18" charset="0"/>
                                </a:rPr>
                              </m:ctrlPr>
                            </m:naryPr>
                            <m:sub>
                              <m: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𝑛</m:t>
                              </m:r>
                            </m:sup>
                            <m:e>
                              <m:sSup>
                                <m:sSupPr>
                                  <m:ctrlPr>
                                    <a:rPr lang="en-CA" sz="2400" i="1">
                                      <a:latin typeface="Cambria Math" panose="02040503050406030204" pitchFamily="18" charset="0"/>
                                    </a:rPr>
                                  </m:ctrlPr>
                                </m:sSupPr>
                                <m:e>
                                  <m:d>
                                    <m:dPr>
                                      <m:ctrlPr>
                                        <a:rPr lang="en-CA" sz="2400" i="1">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d>
                                </m:e>
                                <m:sup>
                                  <m:r>
                                    <a:rPr lang="en-CA" sz="2400" i="1">
                                      <a:latin typeface="Cambria Math" panose="02040503050406030204" pitchFamily="18" charset="0"/>
                                    </a:rPr>
                                    <m:t>2</m:t>
                                  </m:r>
                                </m:sup>
                              </m:sSup>
                            </m:e>
                          </m:nary>
                        </m:den>
                      </m:f>
                    </m:oMath>
                  </m:oMathPara>
                </a14:m>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0782482" cy="4525963"/>
              </a:xfrm>
              <a:prstGeom prst="rect">
                <a:avLst/>
              </a:prstGeom>
              <a:blipFill rotWithShape="0">
                <a:blip r:embed="rId4"/>
                <a:stretch>
                  <a:fillRect l="-339" t="-1348"/>
                </a:stretch>
              </a:blipFill>
            </p:spPr>
            <p:txBody>
              <a:bodyPr/>
              <a:lstStyle/>
              <a:p>
                <a:r>
                  <a:rPr lang="en-CA">
                    <a:noFill/>
                  </a:rPr>
                  <a:t> </a:t>
                </a:r>
              </a:p>
            </p:txBody>
          </p:sp>
        </mc:Fallback>
      </mc:AlternateContent>
    </p:spTree>
    <p:extLst>
      <p:ext uri="{BB962C8B-B14F-4D97-AF65-F5344CB8AC3E}">
        <p14:creationId xmlns:p14="http://schemas.microsoft.com/office/powerpoint/2010/main" val="3827696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Прямоугольник 9">
                <a:extLst>
                  <a:ext uri="{FF2B5EF4-FFF2-40B4-BE49-F238E27FC236}">
                    <a16:creationId xmlns:a16="http://schemas.microsoft.com/office/drawing/2014/main" id="{5EE88138-48BD-46AA-94F3-3B05DD703F63}"/>
                  </a:ext>
                </a:extLst>
              </p:cNvPr>
              <p:cNvSpPr/>
              <p:nvPr/>
            </p:nvSpPr>
            <p:spPr>
              <a:xfrm>
                <a:off x="362276" y="226192"/>
                <a:ext cx="10564342" cy="564450"/>
              </a:xfrm>
              <a:prstGeom prst="rect">
                <a:avLst/>
              </a:prstGeom>
            </p:spPr>
            <p:txBody>
              <a:bodyPr wrap="square">
                <a:spAutoFit/>
              </a:bodyPr>
              <a:lstStyle/>
              <a:p>
                <a:r>
                  <a:rPr lang="en-CA" sz="3000" b="1" dirty="0">
                    <a:solidFill>
                      <a:schemeClr val="accent6">
                        <a:lumMod val="50000"/>
                      </a:schemeClr>
                    </a:solidFill>
                    <a:latin typeface="Montserrat" charset="0"/>
                    <a:ea typeface="Montserrat" charset="0"/>
                    <a:cs typeface="Montserrat" charset="0"/>
                  </a:rPr>
                  <a:t>REGRESSION METRICS: ADJUSTED R SQUARE (</a:t>
                </a:r>
                <a14:m>
                  <m:oMath xmlns:m="http://schemas.openxmlformats.org/officeDocument/2006/math">
                    <m:sSup>
                      <m:sSupPr>
                        <m:ctrlPr>
                          <a:rPr lang="en-CA" sz="3000" b="1" i="1" smtClean="0">
                            <a:solidFill>
                              <a:schemeClr val="accent6">
                                <a:lumMod val="50000"/>
                              </a:schemeClr>
                            </a:solidFill>
                            <a:latin typeface="Cambria Math" panose="02040503050406030204" pitchFamily="18" charset="0"/>
                            <a:ea typeface="Montserrat" charset="0"/>
                            <a:cs typeface="Montserrat" charset="0"/>
                          </a:rPr>
                        </m:ctrlPr>
                      </m:sSupPr>
                      <m:e>
                        <m:r>
                          <a:rPr lang="en-CA" sz="3000" b="1" i="1" smtClean="0">
                            <a:solidFill>
                              <a:schemeClr val="accent6">
                                <a:lumMod val="50000"/>
                              </a:schemeClr>
                            </a:solidFill>
                            <a:latin typeface="Cambria Math" panose="02040503050406030204" pitchFamily="18" charset="0"/>
                            <a:ea typeface="Montserrat" charset="0"/>
                            <a:cs typeface="Montserrat" charset="0"/>
                          </a:rPr>
                          <m:t>𝑹</m:t>
                        </m:r>
                      </m:e>
                      <m:sup>
                        <m:r>
                          <a:rPr lang="en-CA" sz="3000" b="1" i="1" smtClean="0">
                            <a:solidFill>
                              <a:schemeClr val="accent6">
                                <a:lumMod val="50000"/>
                              </a:schemeClr>
                            </a:solidFill>
                            <a:latin typeface="Cambria Math" panose="02040503050406030204" pitchFamily="18" charset="0"/>
                            <a:ea typeface="Montserrat" charset="0"/>
                            <a:cs typeface="Montserrat" charset="0"/>
                          </a:rPr>
                          <m:t>𝟐</m:t>
                        </m:r>
                      </m:sup>
                    </m:sSup>
                  </m:oMath>
                </a14:m>
                <a:r>
                  <a:rPr lang="en-CA" sz="3000" b="1" dirty="0">
                    <a:solidFill>
                      <a:schemeClr val="accent6">
                        <a:lumMod val="50000"/>
                      </a:schemeClr>
                    </a:solidFill>
                    <a:latin typeface="Montserrat" charset="0"/>
                    <a:ea typeface="Montserrat" charset="0"/>
                    <a:cs typeface="Montserrat" charset="0"/>
                  </a:rPr>
                  <a:t>)-</a:t>
                </a:r>
              </a:p>
            </p:txBody>
          </p:sp>
        </mc:Choice>
        <mc:Fallback>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362276" y="226192"/>
                <a:ext cx="10564342" cy="564450"/>
              </a:xfrm>
              <a:prstGeom prst="rect">
                <a:avLst/>
              </a:prstGeom>
              <a:blipFill>
                <a:blip r:embed="rId2"/>
                <a:stretch>
                  <a:fillRect l="-1327" t="-1075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078248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lvl="0" indent="-342900" algn="l">
                  <a:lnSpc>
                    <a:spcPct val="100000"/>
                  </a:lnSpc>
                  <a:spcBef>
                    <a:spcPct val="20000"/>
                  </a:spcBef>
                  <a:buFont typeface="Arial" pitchFamily="34" charset="0"/>
                  <a:buChar char="•"/>
                </a:pPr>
                <a:r>
                  <a:rPr lang="en-CA" sz="1800" dirty="0">
                    <a:latin typeface="Montserrat" charset="0"/>
                    <a:ea typeface="Montserrat" charset="0"/>
                    <a:cs typeface="Montserrat" charset="0"/>
                  </a:rPr>
                  <a:t>If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r>
                      <a:rPr lang="en-CA" sz="1800">
                        <a:latin typeface="Cambria Math" panose="02040503050406030204" pitchFamily="18" charset="0"/>
                        <a:ea typeface="Montserrat" charset="0"/>
                        <a:cs typeface="Montserrat" charset="0"/>
                      </a:rPr>
                      <m:t>=80</m:t>
                    </m:r>
                  </m:oMath>
                </a14:m>
                <a:r>
                  <a:rPr lang="en-CA" sz="1800" dirty="0">
                    <a:latin typeface="Montserrat" charset="0"/>
                    <a:ea typeface="Montserrat" charset="0"/>
                    <a:cs typeface="Montserrat" charset="0"/>
                  </a:rPr>
                  <a:t>, this means that 80% of the increase in ice cream cart revenue is due to increase in temperature. </a:t>
                </a:r>
              </a:p>
              <a:p>
                <a:pPr marL="342900" lvl="0" indent="-342900" algn="l">
                  <a:lnSpc>
                    <a:spcPct val="100000"/>
                  </a:lnSpc>
                  <a:spcBef>
                    <a:spcPct val="20000"/>
                  </a:spcBef>
                  <a:buFont typeface="Arial" pitchFamily="34" charset="0"/>
                  <a:buChar char="•"/>
                </a:pPr>
                <a:r>
                  <a:rPr lang="en-CA" sz="1800" dirty="0">
                    <a:latin typeface="Montserrat" charset="0"/>
                    <a:ea typeface="Montserrat" charset="0"/>
                    <a:cs typeface="Montserrat" charset="0"/>
                  </a:rPr>
                  <a:t>Let’s add another ‘useless’ independent variable, let’s say level of education of worker to the Z-axis.</a:t>
                </a:r>
              </a:p>
              <a:p>
                <a:pPr marL="342900" lvl="0" indent="-342900" algn="l">
                  <a:lnSpc>
                    <a:spcPct val="100000"/>
                  </a:lnSpc>
                  <a:spcBef>
                    <a:spcPct val="20000"/>
                  </a:spcBef>
                  <a:buFont typeface="Arial" pitchFamily="34" charset="0"/>
                  <a:buChar char="•"/>
                </a:pPr>
                <a:r>
                  <a:rPr lang="en-CA" sz="1800" dirty="0">
                    <a:latin typeface="Montserrat" charset="0"/>
                    <a:ea typeface="Montserrat" charset="0"/>
                    <a:cs typeface="Montserrat" charset="0"/>
                  </a:rPr>
                  <a:t> Now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increases and becomes: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r>
                      <a:rPr lang="en-CA" sz="1800">
                        <a:latin typeface="Cambria Math" panose="02040503050406030204" pitchFamily="18" charset="0"/>
                        <a:ea typeface="Montserrat" charset="0"/>
                        <a:cs typeface="Montserrat" charset="0"/>
                      </a:rPr>
                      <m:t>=85%</m:t>
                    </m:r>
                  </m:oMath>
                </a14:m>
                <a:endParaRPr lang="en-CA" sz="1800" dirty="0">
                  <a:latin typeface="Montserrat" charset="0"/>
                  <a:ea typeface="Montserrat" charset="0"/>
                  <a:cs typeface="Montserrat" charset="0"/>
                </a:endParaRPr>
              </a:p>
              <a:p>
                <a:pPr marL="342900" indent="-342900" algn="l">
                  <a:buFont typeface="Arial" panose="020B0604020202020204" pitchFamily="34" charset="0"/>
                  <a:buChar char="•"/>
                </a:pPr>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0782482" cy="4525963"/>
              </a:xfrm>
              <a:prstGeom prst="rect">
                <a:avLst/>
              </a:prstGeom>
              <a:blipFill rotWithShape="0">
                <a:blip r:embed="rId4"/>
                <a:stretch>
                  <a:fillRect l="-339" t="-135" r="-170"/>
                </a:stretch>
              </a:blipFill>
            </p:spPr>
            <p:txBody>
              <a:bodyPr/>
              <a:lstStyle/>
              <a:p>
                <a:r>
                  <a:rPr lang="en-CA">
                    <a:noFill/>
                  </a:rPr>
                  <a:t> </a:t>
                </a:r>
              </a:p>
            </p:txBody>
          </p:sp>
        </mc:Fallback>
      </mc:AlternateContent>
      <p:cxnSp>
        <p:nvCxnSpPr>
          <p:cNvPr id="5" name="Straight Arrow Connector 4"/>
          <p:cNvCxnSpPr/>
          <p:nvPr/>
        </p:nvCxnSpPr>
        <p:spPr>
          <a:xfrm flipV="1">
            <a:off x="2642217" y="5430183"/>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655742" y="2878610"/>
            <a:ext cx="17133" cy="2599674"/>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346621" y="424124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828313" y="393824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4089246" y="431862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519289" y="339278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6202171" y="256078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5258870" y="306424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00969" y="357045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4595727" y="385353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998448" y="307072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3346621" y="5484046"/>
            <a:ext cx="3002745" cy="461665"/>
          </a:xfrm>
          <a:prstGeom prst="rect">
            <a:avLst/>
          </a:prstGeom>
          <a:noFill/>
        </p:spPr>
        <p:txBody>
          <a:bodyPr wrap="none" rtlCol="0">
            <a:spAutoFit/>
          </a:bodyPr>
          <a:lstStyle/>
          <a:p>
            <a:r>
              <a:rPr lang="en-CA" sz="2400" b="1" dirty="0"/>
              <a:t>TEMPERATURE (</a:t>
            </a:r>
            <a:r>
              <a:rPr lang="en-CA" sz="2400" b="1" dirty="0" err="1"/>
              <a:t>DegC</a:t>
            </a:r>
            <a:r>
              <a:rPr lang="en-CA" sz="2400" b="1" dirty="0"/>
              <a:t>)</a:t>
            </a:r>
          </a:p>
        </p:txBody>
      </p:sp>
      <p:sp>
        <p:nvSpPr>
          <p:cNvPr id="20" name="TextBox 19"/>
          <p:cNvSpPr txBox="1"/>
          <p:nvPr/>
        </p:nvSpPr>
        <p:spPr>
          <a:xfrm rot="16200000">
            <a:off x="1474740" y="3857468"/>
            <a:ext cx="1811714" cy="461665"/>
          </a:xfrm>
          <a:prstGeom prst="rect">
            <a:avLst/>
          </a:prstGeom>
          <a:noFill/>
        </p:spPr>
        <p:txBody>
          <a:bodyPr wrap="none" rtlCol="0">
            <a:spAutoFit/>
          </a:bodyPr>
          <a:lstStyle/>
          <a:p>
            <a:r>
              <a:rPr lang="en-CA" sz="2400" b="1" dirty="0"/>
              <a:t>REVENUE($)</a:t>
            </a:r>
          </a:p>
        </p:txBody>
      </p:sp>
      <p:cxnSp>
        <p:nvCxnSpPr>
          <p:cNvPr id="21" name="Straight Connector 20"/>
          <p:cNvCxnSpPr/>
          <p:nvPr/>
        </p:nvCxnSpPr>
        <p:spPr>
          <a:xfrm flipH="1">
            <a:off x="2693670" y="2963000"/>
            <a:ext cx="3595707" cy="195152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693670" y="4495579"/>
            <a:ext cx="2785939" cy="916894"/>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20527749">
            <a:off x="4193896" y="4363445"/>
            <a:ext cx="3404522" cy="461665"/>
          </a:xfrm>
          <a:prstGeom prst="rect">
            <a:avLst/>
          </a:prstGeom>
          <a:noFill/>
        </p:spPr>
        <p:txBody>
          <a:bodyPr wrap="none" rtlCol="0">
            <a:spAutoFit/>
          </a:bodyPr>
          <a:lstStyle/>
          <a:p>
            <a:r>
              <a:rPr lang="en-CA" sz="2400" b="1" dirty="0"/>
              <a:t>EDUCATION OF WORKER</a:t>
            </a:r>
          </a:p>
        </p:txBody>
      </p:sp>
      <p:pic>
        <p:nvPicPr>
          <p:cNvPr id="25" name="Picture 2" descr="Image result for ice cream stan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4994" y="2702026"/>
            <a:ext cx="2834065" cy="273487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447199" y="6293339"/>
            <a:ext cx="3482823" cy="430887"/>
          </a:xfrm>
          <a:prstGeom prst="rect">
            <a:avLst/>
          </a:prstGeom>
        </p:spPr>
        <p:txBody>
          <a:bodyPr wrap="square">
            <a:spAutoFit/>
          </a:bodyPr>
          <a:lstStyle/>
          <a:p>
            <a:r>
              <a:rPr lang="en-CA" sz="1100" b="1" dirty="0"/>
              <a:t>Source: </a:t>
            </a:r>
            <a:r>
              <a:rPr lang="en-CA" sz="1100" dirty="0"/>
              <a:t>https://www.goodfreephotos.com/vector-images/ice-cream-stand-vector-clipart.png.php</a:t>
            </a:r>
          </a:p>
        </p:txBody>
      </p:sp>
    </p:spTree>
    <p:extLst>
      <p:ext uri="{BB962C8B-B14F-4D97-AF65-F5344CB8AC3E}">
        <p14:creationId xmlns:p14="http://schemas.microsoft.com/office/powerpoint/2010/main" val="365708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2" presetClass="entr" presetSubtype="4"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Прямоугольник 9">
                <a:extLst>
                  <a:ext uri="{FF2B5EF4-FFF2-40B4-BE49-F238E27FC236}">
                    <a16:creationId xmlns:a16="http://schemas.microsoft.com/office/drawing/2014/main" id="{5EE88138-48BD-46AA-94F3-3B05DD703F63}"/>
                  </a:ext>
                </a:extLst>
              </p:cNvPr>
              <p:cNvSpPr/>
              <p:nvPr/>
            </p:nvSpPr>
            <p:spPr>
              <a:xfrm>
                <a:off x="362276" y="226192"/>
                <a:ext cx="10564342" cy="564450"/>
              </a:xfrm>
              <a:prstGeom prst="rect">
                <a:avLst/>
              </a:prstGeom>
            </p:spPr>
            <p:txBody>
              <a:bodyPr wrap="square">
                <a:spAutoFit/>
              </a:bodyPr>
              <a:lstStyle/>
              <a:p>
                <a:r>
                  <a:rPr lang="en-CA" sz="3000" b="1" dirty="0">
                    <a:solidFill>
                      <a:schemeClr val="accent6">
                        <a:lumMod val="50000"/>
                      </a:schemeClr>
                    </a:solidFill>
                    <a:latin typeface="Montserrat" charset="0"/>
                    <a:ea typeface="Montserrat" charset="0"/>
                    <a:cs typeface="Montserrat" charset="0"/>
                  </a:rPr>
                  <a:t>REGRESSION METRICS: ADJUSTED R SQUARE (</a:t>
                </a:r>
                <a14:m>
                  <m:oMath xmlns:m="http://schemas.openxmlformats.org/officeDocument/2006/math">
                    <m:sSup>
                      <m:sSupPr>
                        <m:ctrlPr>
                          <a:rPr lang="en-CA" sz="3000" b="1" i="1" smtClean="0">
                            <a:solidFill>
                              <a:schemeClr val="accent6">
                                <a:lumMod val="50000"/>
                              </a:schemeClr>
                            </a:solidFill>
                            <a:latin typeface="Cambria Math" panose="02040503050406030204" pitchFamily="18" charset="0"/>
                            <a:ea typeface="Montserrat" charset="0"/>
                            <a:cs typeface="Montserrat" charset="0"/>
                          </a:rPr>
                        </m:ctrlPr>
                      </m:sSupPr>
                      <m:e>
                        <m:r>
                          <a:rPr lang="en-CA" sz="3000" b="1" i="1" smtClean="0">
                            <a:solidFill>
                              <a:schemeClr val="accent6">
                                <a:lumMod val="50000"/>
                              </a:schemeClr>
                            </a:solidFill>
                            <a:latin typeface="Cambria Math" panose="02040503050406030204" pitchFamily="18" charset="0"/>
                            <a:ea typeface="Montserrat" charset="0"/>
                            <a:cs typeface="Montserrat" charset="0"/>
                          </a:rPr>
                          <m:t>𝑹</m:t>
                        </m:r>
                      </m:e>
                      <m:sup>
                        <m:r>
                          <a:rPr lang="en-CA" sz="3000" b="1" i="1" smtClean="0">
                            <a:solidFill>
                              <a:schemeClr val="accent6">
                                <a:lumMod val="50000"/>
                              </a:schemeClr>
                            </a:solidFill>
                            <a:latin typeface="Cambria Math" panose="02040503050406030204" pitchFamily="18" charset="0"/>
                            <a:ea typeface="Montserrat" charset="0"/>
                            <a:cs typeface="Montserrat" charset="0"/>
                          </a:rPr>
                          <m:t>𝟐</m:t>
                        </m:r>
                      </m:sup>
                    </m:sSup>
                  </m:oMath>
                </a14:m>
                <a:r>
                  <a:rPr lang="en-CA" sz="3000" b="1" dirty="0">
                    <a:solidFill>
                      <a:schemeClr val="accent6">
                        <a:lumMod val="50000"/>
                      </a:schemeClr>
                    </a:solidFill>
                    <a:latin typeface="Montserrat" charset="0"/>
                    <a:ea typeface="Montserrat" charset="0"/>
                    <a:cs typeface="Montserrat" charset="0"/>
                  </a:rPr>
                  <a:t>)-</a:t>
                </a:r>
              </a:p>
            </p:txBody>
          </p:sp>
        </mc:Choice>
        <mc:Fallback>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362276" y="226192"/>
                <a:ext cx="10564342" cy="564450"/>
              </a:xfrm>
              <a:prstGeom prst="rect">
                <a:avLst/>
              </a:prstGeom>
              <a:blipFill>
                <a:blip r:embed="rId2"/>
                <a:stretch>
                  <a:fillRect l="-1327" t="-1075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078248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800" dirty="0">
                    <a:latin typeface="Montserrat" charset="0"/>
                    <a:ea typeface="Montserrat" charset="0"/>
                    <a:cs typeface="Montserrat" charset="0"/>
                  </a:rPr>
                  <a:t>One limitation of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is that it increases by adding independent variables to the model which is misleading since some added variables might be useless with minimal significance.</a:t>
                </a:r>
              </a:p>
              <a:p>
                <a:pPr marL="342900" indent="-342900" algn="l">
                  <a:buFont typeface="Arial" panose="020B0604020202020204" pitchFamily="34" charset="0"/>
                  <a:buChar char="•"/>
                </a:pPr>
                <a:r>
                  <a:rPr lang="en-CA" sz="1800" dirty="0">
                    <a:latin typeface="Montserrat" charset="0"/>
                    <a:ea typeface="Montserrat" charset="0"/>
                    <a:cs typeface="Montserrat" charset="0"/>
                  </a:rPr>
                  <a:t>Adjusted </a:t>
                </a:r>
                <a14:m>
                  <m:oMath xmlns:m="http://schemas.openxmlformats.org/officeDocument/2006/math">
                    <m:sSup>
                      <m:sSupPr>
                        <m:ctrlPr>
                          <a:rPr lang="en-CA" sz="1800" i="1">
                            <a:latin typeface="Cambria Math" panose="02040503050406030204" pitchFamily="18" charset="0"/>
                            <a:ea typeface="Montserrat" charset="0"/>
                            <a:cs typeface="Montserrat" charset="0"/>
                          </a:rPr>
                        </m:ctrlPr>
                      </m:sSupPr>
                      <m:e>
                        <m:r>
                          <a:rPr lang="en-CA" sz="1800">
                            <a:latin typeface="Cambria Math" panose="02040503050406030204" pitchFamily="18" charset="0"/>
                            <a:ea typeface="Montserrat" charset="0"/>
                            <a:cs typeface="Montserrat" charset="0"/>
                          </a:rPr>
                          <m:t>𝑅</m:t>
                        </m:r>
                      </m:e>
                      <m:sup>
                        <m:r>
                          <a:rPr lang="en-CA" sz="180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overcomes this issue by adding a penalty if we make an attempt to add independent variable that does not improve the model.  </a:t>
                </a:r>
              </a:p>
              <a:p>
                <a:pPr marL="342900" indent="-342900" algn="l">
                  <a:buFont typeface="Arial" panose="020B0604020202020204" pitchFamily="34" charset="0"/>
                  <a:buChar char="•"/>
                </a:pPr>
                <a:r>
                  <a:rPr lang="en-CA" sz="1800" dirty="0">
                    <a:latin typeface="Montserrat" charset="0"/>
                    <a:ea typeface="Montserrat" charset="0"/>
                    <a:cs typeface="Montserrat" charset="0"/>
                  </a:rPr>
                  <a:t>Adjusted </a:t>
                </a:r>
                <a14:m>
                  <m:oMath xmlns:m="http://schemas.openxmlformats.org/officeDocument/2006/math">
                    <m:sSup>
                      <m:sSupPr>
                        <m:ctrlPr>
                          <a:rPr lang="en-CA" sz="1800" i="1" dirty="0">
                            <a:latin typeface="Cambria Math" panose="02040503050406030204" pitchFamily="18" charset="0"/>
                            <a:ea typeface="Montserrat" charset="0"/>
                            <a:cs typeface="Montserrat" charset="0"/>
                          </a:rPr>
                        </m:ctrlPr>
                      </m:sSupPr>
                      <m:e>
                        <m:r>
                          <a:rPr lang="en-CA" sz="1800" dirty="0">
                            <a:latin typeface="Cambria Math" panose="02040503050406030204" pitchFamily="18" charset="0"/>
                            <a:ea typeface="Montserrat" charset="0"/>
                            <a:cs typeface="Montserrat" charset="0"/>
                          </a:rPr>
                          <m:t>𝑅</m:t>
                        </m:r>
                      </m:e>
                      <m:sup>
                        <m:r>
                          <a:rPr lang="en-CA" sz="1800" dirty="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is a modified version of the </a:t>
                </a:r>
                <a14:m>
                  <m:oMath xmlns:m="http://schemas.openxmlformats.org/officeDocument/2006/math">
                    <m:sSup>
                      <m:sSupPr>
                        <m:ctrlPr>
                          <a:rPr lang="en-CA" sz="1800" i="1" dirty="0">
                            <a:latin typeface="Cambria Math" panose="02040503050406030204" pitchFamily="18" charset="0"/>
                            <a:ea typeface="Montserrat" charset="0"/>
                            <a:cs typeface="Montserrat" charset="0"/>
                          </a:rPr>
                        </m:ctrlPr>
                      </m:sSupPr>
                      <m:e>
                        <m:r>
                          <a:rPr lang="en-CA" sz="1800" dirty="0">
                            <a:latin typeface="Cambria Math" panose="02040503050406030204" pitchFamily="18" charset="0"/>
                            <a:ea typeface="Montserrat" charset="0"/>
                            <a:cs typeface="Montserrat" charset="0"/>
                          </a:rPr>
                          <m:t>𝑅</m:t>
                        </m:r>
                      </m:e>
                      <m:sup>
                        <m:r>
                          <a:rPr lang="en-CA" sz="1800" dirty="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and takes into account the number of predictors in the model.</a:t>
                </a:r>
              </a:p>
              <a:p>
                <a:pPr marL="342900" indent="-342900" algn="l">
                  <a:buFont typeface="Arial" panose="020B0604020202020204" pitchFamily="34" charset="0"/>
                  <a:buChar char="•"/>
                </a:pPr>
                <a:r>
                  <a:rPr lang="en-CA" sz="1800" dirty="0">
                    <a:latin typeface="Montserrat" charset="0"/>
                    <a:ea typeface="Montserrat" charset="0"/>
                    <a:cs typeface="Montserrat" charset="0"/>
                  </a:rPr>
                  <a:t>If useless predictors are added to the model, Adjusted </a:t>
                </a:r>
                <a14:m>
                  <m:oMath xmlns:m="http://schemas.openxmlformats.org/officeDocument/2006/math">
                    <m:sSup>
                      <m:sSupPr>
                        <m:ctrlPr>
                          <a:rPr lang="en-CA" sz="1800" i="1" dirty="0">
                            <a:latin typeface="Cambria Math" panose="02040503050406030204" pitchFamily="18" charset="0"/>
                            <a:ea typeface="Montserrat" charset="0"/>
                            <a:cs typeface="Montserrat" charset="0"/>
                          </a:rPr>
                        </m:ctrlPr>
                      </m:sSupPr>
                      <m:e>
                        <m:r>
                          <a:rPr lang="en-CA" sz="1800" dirty="0">
                            <a:latin typeface="Cambria Math" panose="02040503050406030204" pitchFamily="18" charset="0"/>
                            <a:ea typeface="Montserrat" charset="0"/>
                            <a:cs typeface="Montserrat" charset="0"/>
                          </a:rPr>
                          <m:t>𝑅</m:t>
                        </m:r>
                      </m:e>
                      <m:sup>
                        <m:r>
                          <a:rPr lang="en-CA" sz="1800" dirty="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will decrease</a:t>
                </a:r>
              </a:p>
              <a:p>
                <a:pPr marL="342900" indent="-342900" algn="l">
                  <a:buFont typeface="Arial" panose="020B0604020202020204" pitchFamily="34" charset="0"/>
                  <a:buChar char="•"/>
                </a:pPr>
                <a:r>
                  <a:rPr lang="en-CA" sz="1800" dirty="0">
                    <a:latin typeface="Montserrat" charset="0"/>
                    <a:ea typeface="Montserrat" charset="0"/>
                    <a:cs typeface="Montserrat" charset="0"/>
                  </a:rPr>
                  <a:t>If useful predictors are added to the model, Adjusted </a:t>
                </a:r>
                <a14:m>
                  <m:oMath xmlns:m="http://schemas.openxmlformats.org/officeDocument/2006/math">
                    <m:sSup>
                      <m:sSupPr>
                        <m:ctrlPr>
                          <a:rPr lang="en-CA" sz="1800" i="1" dirty="0">
                            <a:latin typeface="Cambria Math" panose="02040503050406030204" pitchFamily="18" charset="0"/>
                            <a:ea typeface="Montserrat" charset="0"/>
                            <a:cs typeface="Montserrat" charset="0"/>
                          </a:rPr>
                        </m:ctrlPr>
                      </m:sSupPr>
                      <m:e>
                        <m:r>
                          <a:rPr lang="en-CA" sz="1800" dirty="0">
                            <a:latin typeface="Cambria Math" panose="02040503050406030204" pitchFamily="18" charset="0"/>
                            <a:ea typeface="Montserrat" charset="0"/>
                            <a:cs typeface="Montserrat" charset="0"/>
                          </a:rPr>
                          <m:t>𝑅</m:t>
                        </m:r>
                      </m:e>
                      <m:sup>
                        <m:r>
                          <a:rPr lang="en-CA" sz="1800" dirty="0">
                            <a:latin typeface="Cambria Math" panose="02040503050406030204" pitchFamily="18" charset="0"/>
                            <a:ea typeface="Montserrat" charset="0"/>
                            <a:cs typeface="Montserrat" charset="0"/>
                          </a:rPr>
                          <m:t>2</m:t>
                        </m:r>
                      </m:sup>
                    </m:sSup>
                  </m:oMath>
                </a14:m>
                <a:r>
                  <a:rPr lang="en-CA" sz="1800" dirty="0">
                    <a:latin typeface="Montserrat" charset="0"/>
                    <a:ea typeface="Montserrat" charset="0"/>
                    <a:cs typeface="Montserrat" charset="0"/>
                  </a:rPr>
                  <a:t> will increase</a:t>
                </a:r>
              </a:p>
              <a:p>
                <a:pPr marL="342900" indent="-342900" algn="l">
                  <a:buFont typeface="Arial" panose="020B0604020202020204" pitchFamily="34" charset="0"/>
                  <a:buChar char="•"/>
                </a:pPr>
                <a14:m>
                  <m:oMath xmlns:m="http://schemas.openxmlformats.org/officeDocument/2006/math">
                    <m:r>
                      <a:rPr lang="en-CA" sz="1800" dirty="0">
                        <a:latin typeface="Cambria Math" panose="02040503050406030204" pitchFamily="18" charset="0"/>
                        <a:ea typeface="Montserrat" charset="0"/>
                        <a:cs typeface="Montserrat" charset="0"/>
                      </a:rPr>
                      <m:t>𝐾</m:t>
                    </m:r>
                  </m:oMath>
                </a14:m>
                <a:r>
                  <a:rPr lang="en-CA" sz="1800" dirty="0">
                    <a:latin typeface="Montserrat" charset="0"/>
                    <a:ea typeface="Montserrat" charset="0"/>
                    <a:cs typeface="Montserrat" charset="0"/>
                  </a:rPr>
                  <a:t> is the number of independent variables and </a:t>
                </a:r>
                <a14:m>
                  <m:oMath xmlns:m="http://schemas.openxmlformats.org/officeDocument/2006/math">
                    <m:r>
                      <a:rPr lang="en-CA" sz="1800">
                        <a:latin typeface="Cambria Math" panose="02040503050406030204" pitchFamily="18" charset="0"/>
                        <a:ea typeface="Montserrat" charset="0"/>
                        <a:cs typeface="Montserrat" charset="0"/>
                      </a:rPr>
                      <m:t>𝑛</m:t>
                    </m:r>
                  </m:oMath>
                </a14:m>
                <a:r>
                  <a:rPr lang="en-CA" sz="1800" dirty="0">
                    <a:latin typeface="Montserrat" charset="0"/>
                    <a:ea typeface="Montserrat" charset="0"/>
                    <a:cs typeface="Montserrat" charset="0"/>
                  </a:rPr>
                  <a:t> is the number of samples</a:t>
                </a:r>
              </a:p>
              <a:p>
                <a:pPr lvl="1"/>
                <a14:m>
                  <m:oMathPara xmlns:m="http://schemas.openxmlformats.org/officeDocument/2006/math">
                    <m:oMathParaPr>
                      <m:jc m:val="centerGroup"/>
                    </m:oMathParaPr>
                    <m:oMath xmlns:m="http://schemas.openxmlformats.org/officeDocument/2006/math">
                      <m:sSubSup>
                        <m:sSubSupPr>
                          <m:ctrlPr>
                            <a:rPr lang="en-CA" sz="1800" i="1">
                              <a:latin typeface="Cambria Math" panose="02040503050406030204" pitchFamily="18" charset="0"/>
                            </a:rPr>
                          </m:ctrlPr>
                        </m:sSubSupPr>
                        <m:e>
                          <m:r>
                            <a:rPr lang="en-CA" sz="1800" i="1">
                              <a:latin typeface="Cambria Math" panose="02040503050406030204" pitchFamily="18" charset="0"/>
                            </a:rPr>
                            <m:t>𝑅</m:t>
                          </m:r>
                        </m:e>
                        <m:sub>
                          <m:r>
                            <a:rPr lang="en-CA" sz="1800" i="1">
                              <a:latin typeface="Cambria Math" panose="02040503050406030204" pitchFamily="18" charset="0"/>
                            </a:rPr>
                            <m:t>𝑎𝑑𝑗𝑢𝑠𝑡𝑒𝑑</m:t>
                          </m:r>
                        </m:sub>
                        <m:sup>
                          <m:r>
                            <a:rPr lang="en-CA" sz="1800" i="1">
                              <a:latin typeface="Cambria Math" panose="02040503050406030204" pitchFamily="18" charset="0"/>
                            </a:rPr>
                            <m:t>2</m:t>
                          </m:r>
                        </m:sup>
                      </m:sSubSup>
                      <m:r>
                        <a:rPr lang="en-CA" sz="1800" i="1">
                          <a:latin typeface="Cambria Math" panose="02040503050406030204" pitchFamily="18" charset="0"/>
                        </a:rPr>
                        <m:t>=1−[</m:t>
                      </m:r>
                      <m:f>
                        <m:fPr>
                          <m:ctrlPr>
                            <a:rPr lang="en-CA" sz="1800" i="1">
                              <a:latin typeface="Cambria Math" panose="02040503050406030204" pitchFamily="18" charset="0"/>
                            </a:rPr>
                          </m:ctrlPr>
                        </m:fPr>
                        <m:num>
                          <m:d>
                            <m:dPr>
                              <m:ctrlPr>
                                <a:rPr lang="en-CA" sz="1800" i="1">
                                  <a:latin typeface="Cambria Math" panose="02040503050406030204" pitchFamily="18" charset="0"/>
                                </a:rPr>
                              </m:ctrlPr>
                            </m:dPr>
                            <m:e>
                              <m:r>
                                <a:rPr lang="en-CA" sz="1800" i="1">
                                  <a:latin typeface="Cambria Math" panose="02040503050406030204" pitchFamily="18" charset="0"/>
                                </a:rPr>
                                <m:t>1−</m:t>
                              </m:r>
                              <m:sSup>
                                <m:sSupPr>
                                  <m:ctrlPr>
                                    <a:rPr lang="en-CA" sz="1800" i="1">
                                      <a:latin typeface="Cambria Math" panose="02040503050406030204" pitchFamily="18" charset="0"/>
                                    </a:rPr>
                                  </m:ctrlPr>
                                </m:sSupPr>
                                <m:e>
                                  <m:r>
                                    <a:rPr lang="en-CA" sz="1800" i="1">
                                      <a:latin typeface="Cambria Math" panose="02040503050406030204" pitchFamily="18" charset="0"/>
                                    </a:rPr>
                                    <m:t>𝑅</m:t>
                                  </m:r>
                                </m:e>
                                <m:sup>
                                  <m:r>
                                    <a:rPr lang="en-CA" sz="1800" i="1">
                                      <a:latin typeface="Cambria Math" panose="02040503050406030204" pitchFamily="18" charset="0"/>
                                    </a:rPr>
                                    <m:t>2</m:t>
                                  </m:r>
                                </m:sup>
                              </m:sSup>
                            </m:e>
                          </m:d>
                          <m:d>
                            <m:dPr>
                              <m:ctrlPr>
                                <a:rPr lang="en-CA" sz="1800" i="1">
                                  <a:latin typeface="Cambria Math" panose="02040503050406030204" pitchFamily="18" charset="0"/>
                                </a:rPr>
                              </m:ctrlPr>
                            </m:dPr>
                            <m:e>
                              <m:r>
                                <a:rPr lang="en-CA" sz="1800" i="1">
                                  <a:latin typeface="Cambria Math" panose="02040503050406030204" pitchFamily="18" charset="0"/>
                                </a:rPr>
                                <m:t>𝑛</m:t>
                              </m:r>
                              <m:r>
                                <a:rPr lang="en-CA" sz="1800" i="1">
                                  <a:latin typeface="Cambria Math" panose="02040503050406030204" pitchFamily="18" charset="0"/>
                                </a:rPr>
                                <m:t>−1</m:t>
                              </m:r>
                            </m:e>
                          </m:d>
                        </m:num>
                        <m:den>
                          <m:r>
                            <a:rPr lang="en-CA" sz="1800" i="1">
                              <a:latin typeface="Cambria Math" panose="02040503050406030204" pitchFamily="18" charset="0"/>
                            </a:rPr>
                            <m:t>𝑛</m:t>
                          </m:r>
                          <m:r>
                            <a:rPr lang="en-CA" sz="1800" i="1">
                              <a:latin typeface="Cambria Math" panose="02040503050406030204" pitchFamily="18" charset="0"/>
                            </a:rPr>
                            <m:t>−</m:t>
                          </m:r>
                          <m:r>
                            <a:rPr lang="en-CA" sz="1800" i="1">
                              <a:latin typeface="Cambria Math" panose="02040503050406030204" pitchFamily="18" charset="0"/>
                            </a:rPr>
                            <m:t>𝑘</m:t>
                          </m:r>
                          <m:r>
                            <a:rPr lang="en-CA" sz="1800" i="1">
                              <a:latin typeface="Cambria Math" panose="02040503050406030204" pitchFamily="18" charset="0"/>
                            </a:rPr>
                            <m:t>−1</m:t>
                          </m:r>
                        </m:den>
                      </m:f>
                      <m:r>
                        <a:rPr lang="en-CA" sz="1800" i="1">
                          <a:latin typeface="Cambria Math" panose="02040503050406030204" pitchFamily="18" charset="0"/>
                        </a:rPr>
                        <m:t>]</m:t>
                      </m:r>
                    </m:oMath>
                  </m:oMathPara>
                </a14:m>
                <a:endParaRPr lang="en-CA" sz="2400" dirty="0"/>
              </a:p>
              <a:p>
                <a:pPr marL="342900" indent="-342900" algn="l">
                  <a:buFont typeface="Arial" panose="020B0604020202020204" pitchFamily="34" charset="0"/>
                  <a:buChar char="•"/>
                </a:pPr>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0782482" cy="4525963"/>
              </a:xfrm>
              <a:prstGeom prst="rect">
                <a:avLst/>
              </a:prstGeom>
              <a:blipFill rotWithShape="0">
                <a:blip r:embed="rId4"/>
                <a:stretch>
                  <a:fillRect l="-339" t="-809"/>
                </a:stretch>
              </a:blipFill>
            </p:spPr>
            <p:txBody>
              <a:bodyPr/>
              <a:lstStyle/>
              <a:p>
                <a:r>
                  <a:rPr lang="en-CA">
                    <a:noFill/>
                  </a:rPr>
                  <a:t> </a:t>
                </a:r>
              </a:p>
            </p:txBody>
          </p:sp>
        </mc:Fallback>
      </mc:AlternateContent>
      <p:sp>
        <p:nvSpPr>
          <p:cNvPr id="26" name="Rectangle 25"/>
          <p:cNvSpPr/>
          <p:nvPr/>
        </p:nvSpPr>
        <p:spPr>
          <a:xfrm>
            <a:off x="6447199" y="6293339"/>
            <a:ext cx="3482823" cy="430887"/>
          </a:xfrm>
          <a:prstGeom prst="rect">
            <a:avLst/>
          </a:prstGeom>
        </p:spPr>
        <p:txBody>
          <a:bodyPr wrap="square">
            <a:spAutoFit/>
          </a:bodyPr>
          <a:lstStyle/>
          <a:p>
            <a:r>
              <a:rPr lang="en-CA" sz="1100" b="1" dirty="0"/>
              <a:t>Source: </a:t>
            </a:r>
            <a:r>
              <a:rPr lang="en-CA" sz="1100" dirty="0"/>
              <a:t>https://www.goodfreephotos.com/vector-images/ice-cream-stand-vector-clipart.png.php</a:t>
            </a:r>
          </a:p>
        </p:txBody>
      </p:sp>
    </p:spTree>
    <p:extLst>
      <p:ext uri="{BB962C8B-B14F-4D97-AF65-F5344CB8AC3E}">
        <p14:creationId xmlns:p14="http://schemas.microsoft.com/office/powerpoint/2010/main" val="1404230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41307" y="173046"/>
            <a:ext cx="9827492" cy="1015663"/>
          </a:xfrm>
          <a:prstGeom prst="rect">
            <a:avLst/>
          </a:prstGeom>
        </p:spPr>
        <p:txBody>
          <a:bodyPr wrap="square">
            <a:spAutoFit/>
          </a:bodyPr>
          <a:lstStyle/>
          <a:p>
            <a:r>
              <a:rPr lang="en-US" sz="3000" b="1" dirty="0">
                <a:solidFill>
                  <a:schemeClr val="accent6">
                    <a:lumMod val="50000"/>
                  </a:schemeClr>
                </a:solidFill>
                <a:latin typeface="Montserrat" charset="0"/>
                <a:ea typeface="Montserrat" charset="0"/>
                <a:cs typeface="Montserrat" charset="0"/>
              </a:rPr>
              <a:t>REGRESSION METRICS: HOW TO ASSESS MODEL PERFORMANCE?</a:t>
            </a:r>
          </a:p>
        </p:txBody>
      </p:sp>
      <p:sp>
        <p:nvSpPr>
          <p:cNvPr id="12" name="Прямоугольник 11">
            <a:extLst>
              <a:ext uri="{FF2B5EF4-FFF2-40B4-BE49-F238E27FC236}">
                <a16:creationId xmlns:a16="http://schemas.microsoft.com/office/drawing/2014/main" id="{B4B1F363-5EFE-402E-91B7-C999DD6A5345}"/>
              </a:ext>
            </a:extLst>
          </p:cNvPr>
          <p:cNvSpPr/>
          <p:nvPr/>
        </p:nvSpPr>
        <p:spPr>
          <a:xfrm>
            <a:off x="475286" y="1221281"/>
            <a:ext cx="11258247" cy="707886"/>
          </a:xfrm>
          <a:prstGeom prst="rect">
            <a:avLst/>
          </a:prstGeom>
        </p:spPr>
        <p:txBody>
          <a:bodyPr wrap="square">
            <a:spAutoFit/>
          </a:bodyPr>
          <a:lstStyle/>
          <a:p>
            <a:pPr marL="342900" indent="-342900">
              <a:buFont typeface="Arial" panose="020B0604020202020204" pitchFamily="34" charset="0"/>
              <a:buChar char="•"/>
            </a:pPr>
            <a:r>
              <a:rPr lang="en-CA" sz="2000" dirty="0">
                <a:latin typeface="Montserrat" charset="0"/>
                <a:ea typeface="Montserrat" charset="0"/>
                <a:cs typeface="Montserrat" charset="0"/>
              </a:rPr>
              <a:t>After model fitting, we would like to assess the performance of the model by comparing model predictions to actual (True) data</a:t>
            </a:r>
          </a:p>
        </p:txBody>
      </p:sp>
      <p:sp>
        <p:nvSpPr>
          <p:cNvPr id="14" name="Slide Number Placeholder 5"/>
          <p:cNvSpPr>
            <a:spLocks noGrp="1"/>
          </p:cNvSpPr>
          <p:nvPr>
            <p:ph type="sldNum" sz="quarter" idx="12"/>
          </p:nvPr>
        </p:nvSpPr>
        <p:spPr>
          <a:xfrm>
            <a:off x="8888733" y="6246580"/>
            <a:ext cx="2844800" cy="365125"/>
          </a:xfrm>
        </p:spPr>
        <p:txBody>
          <a:bodyPr/>
          <a:lstStyle/>
          <a:p>
            <a:fld id="{B6F15528-21DE-4FAA-801E-634DDDAF4B2B}" type="slidenum">
              <a:rPr lang="en-US" smtClean="0"/>
              <a:pPr/>
              <a:t>2</a:t>
            </a:fld>
            <a:endParaRPr lang="en-US" dirty="0"/>
          </a:p>
        </p:txBody>
      </p:sp>
      <p:cxnSp>
        <p:nvCxnSpPr>
          <p:cNvPr id="22" name="Straight Connector 21"/>
          <p:cNvCxnSpPr/>
          <p:nvPr/>
        </p:nvCxnSpPr>
        <p:spPr>
          <a:xfrm>
            <a:off x="3970087" y="3759524"/>
            <a:ext cx="9368" cy="910624"/>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482843" y="5290971"/>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459409" y="2377132"/>
            <a:ext cx="54092" cy="2961940"/>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034309" y="442959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2811038" y="276162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3837356" y="4429591"/>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4702859" y="205027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5913311" y="225569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p:cNvSpPr txBox="1"/>
          <p:nvPr/>
        </p:nvSpPr>
        <p:spPr>
          <a:xfrm>
            <a:off x="2879891" y="4864906"/>
            <a:ext cx="3002745" cy="461665"/>
          </a:xfrm>
          <a:prstGeom prst="rect">
            <a:avLst/>
          </a:prstGeom>
          <a:noFill/>
        </p:spPr>
        <p:txBody>
          <a:bodyPr wrap="none" rtlCol="0">
            <a:spAutoFit/>
          </a:bodyPr>
          <a:lstStyle/>
          <a:p>
            <a:r>
              <a:rPr lang="en-CA" sz="2400" b="1" dirty="0"/>
              <a:t>TEMPERATURE (</a:t>
            </a:r>
            <a:r>
              <a:rPr lang="en-CA" sz="2400" b="1" dirty="0" err="1"/>
              <a:t>DegC</a:t>
            </a:r>
            <a:r>
              <a:rPr lang="en-CA" sz="2400" b="1" dirty="0"/>
              <a:t>)</a:t>
            </a:r>
          </a:p>
        </p:txBody>
      </p:sp>
      <p:sp>
        <p:nvSpPr>
          <p:cNvPr id="31" name="TextBox 30"/>
          <p:cNvSpPr txBox="1"/>
          <p:nvPr/>
        </p:nvSpPr>
        <p:spPr>
          <a:xfrm rot="16200000">
            <a:off x="286734" y="2711711"/>
            <a:ext cx="1811714" cy="461665"/>
          </a:xfrm>
          <a:prstGeom prst="rect">
            <a:avLst/>
          </a:prstGeom>
          <a:noFill/>
        </p:spPr>
        <p:txBody>
          <a:bodyPr wrap="none" rtlCol="0">
            <a:spAutoFit/>
          </a:bodyPr>
          <a:lstStyle/>
          <a:p>
            <a:r>
              <a:rPr lang="en-CA" sz="2400" b="1" dirty="0"/>
              <a:t>REVENUE($)</a:t>
            </a:r>
          </a:p>
        </p:txBody>
      </p:sp>
      <p:cxnSp>
        <p:nvCxnSpPr>
          <p:cNvPr id="32" name="Straight Connector 31"/>
          <p:cNvCxnSpPr/>
          <p:nvPr/>
        </p:nvCxnSpPr>
        <p:spPr>
          <a:xfrm flipH="1">
            <a:off x="1534296" y="2639547"/>
            <a:ext cx="4481472" cy="246646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852688" y="2330529"/>
            <a:ext cx="9368" cy="910624"/>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987600" y="3027469"/>
            <a:ext cx="0" cy="124517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3139346" y="1899642"/>
                <a:ext cx="1545744" cy="430887"/>
              </a:xfrm>
              <a:prstGeom prst="rect">
                <a:avLst/>
              </a:prstGeom>
              <a:noFill/>
            </p:spPr>
            <p:txBody>
              <a:bodyPr wrap="none" lIns="0" tIns="0" rIns="0" bIns="0" rtlCol="0">
                <a:spAutoFit/>
              </a:bodyPr>
              <a:lstStyle/>
              <a:p>
                <a14:m>
                  <m:oMath xmlns:m="http://schemas.openxmlformats.org/officeDocument/2006/math">
                    <m:sSub>
                      <m:sSubPr>
                        <m:ctrlPr>
                          <a:rPr lang="en-CA" sz="2800" b="1" i="1" smtClean="0">
                            <a:latin typeface="Cambria Math" panose="02040503050406030204" pitchFamily="18" charset="0"/>
                          </a:rPr>
                        </m:ctrlPr>
                      </m:sSubPr>
                      <m:e>
                        <m:r>
                          <a:rPr lang="en-CA" sz="2800" b="1" i="1" smtClean="0">
                            <a:latin typeface="Cambria Math" panose="02040503050406030204" pitchFamily="18" charset="0"/>
                          </a:rPr>
                          <m:t>𝒚</m:t>
                        </m:r>
                      </m:e>
                      <m:sub>
                        <m:r>
                          <a:rPr lang="en-CA" sz="2800" b="1" i="1" smtClean="0">
                            <a:latin typeface="Cambria Math" panose="02040503050406030204" pitchFamily="18" charset="0"/>
                          </a:rPr>
                          <m:t>𝒊</m:t>
                        </m:r>
                      </m:sub>
                    </m:sSub>
                  </m:oMath>
                </a14:m>
                <a:r>
                  <a:rPr lang="en-CA" sz="2800" b="1" dirty="0"/>
                  <a:t> (actual)</a:t>
                </a:r>
              </a:p>
            </p:txBody>
          </p:sp>
        </mc:Choice>
        <mc:Fallback xmlns="">
          <p:sp>
            <p:nvSpPr>
              <p:cNvPr id="37" name="TextBox 36"/>
              <p:cNvSpPr txBox="1">
                <a:spLocks noRot="1" noChangeAspect="1" noMove="1" noResize="1" noEditPoints="1" noAdjustHandles="1" noChangeArrowheads="1" noChangeShapeType="1" noTextEdit="1"/>
              </p:cNvSpPr>
              <p:nvPr/>
            </p:nvSpPr>
            <p:spPr>
              <a:xfrm>
                <a:off x="3139346" y="1899642"/>
                <a:ext cx="1545744" cy="430887"/>
              </a:xfrm>
              <a:prstGeom prst="rect">
                <a:avLst/>
              </a:prstGeom>
              <a:blipFill rotWithShape="0">
                <a:blip r:embed="rId3"/>
                <a:stretch>
                  <a:fillRect t="-24286" r="-11811" b="-514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88741" y="3355015"/>
                <a:ext cx="3704091" cy="430887"/>
              </a:xfrm>
              <a:prstGeom prst="rect">
                <a:avLst/>
              </a:prstGeom>
              <a:noFill/>
            </p:spPr>
            <p:txBody>
              <a:bodyPr wrap="none" lIns="0" tIns="0" rIns="0" bIns="0" rtlCol="0">
                <a:spAutoFit/>
              </a:bodyPr>
              <a:lstStyle/>
              <a:p>
                <a14:m>
                  <m:oMath xmlns:m="http://schemas.openxmlformats.org/officeDocument/2006/math">
                    <m:sSub>
                      <m:sSubPr>
                        <m:ctrlPr>
                          <a:rPr lang="en-CA" sz="2800" b="1" i="1" smtClean="0">
                            <a:latin typeface="Cambria Math" panose="02040503050406030204" pitchFamily="18" charset="0"/>
                          </a:rPr>
                        </m:ctrlPr>
                      </m:sSubPr>
                      <m:e>
                        <m:acc>
                          <m:accPr>
                            <m:chr m:val="̂"/>
                            <m:ctrlPr>
                              <a:rPr lang="en-CA" sz="2800" b="1" i="1" smtClean="0">
                                <a:latin typeface="Cambria Math" panose="02040503050406030204" pitchFamily="18" charset="0"/>
                              </a:rPr>
                            </m:ctrlPr>
                          </m:accPr>
                          <m:e>
                            <m:r>
                              <a:rPr lang="en-CA" sz="2800" b="1" i="1" smtClean="0">
                                <a:latin typeface="Cambria Math" panose="02040503050406030204" pitchFamily="18" charset="0"/>
                              </a:rPr>
                              <m:t>𝒚</m:t>
                            </m:r>
                          </m:e>
                        </m:acc>
                      </m:e>
                      <m:sub>
                        <m:r>
                          <a:rPr lang="en-CA" sz="2800" b="1" i="1" smtClean="0">
                            <a:latin typeface="Cambria Math" panose="02040503050406030204" pitchFamily="18" charset="0"/>
                          </a:rPr>
                          <m:t>𝒊</m:t>
                        </m:r>
                      </m:sub>
                    </m:sSub>
                  </m:oMath>
                </a14:m>
                <a:r>
                  <a:rPr lang="en-CA" sz="2800" b="1" dirty="0"/>
                  <a:t>(estimated/predicted)</a:t>
                </a:r>
              </a:p>
            </p:txBody>
          </p:sp>
        </mc:Choice>
        <mc:Fallback xmlns="">
          <p:sp>
            <p:nvSpPr>
              <p:cNvPr id="38" name="TextBox 37"/>
              <p:cNvSpPr txBox="1">
                <a:spLocks noRot="1" noChangeAspect="1" noMove="1" noResize="1" noEditPoints="1" noAdjustHandles="1" noChangeArrowheads="1" noChangeShapeType="1" noTextEdit="1"/>
              </p:cNvSpPr>
              <p:nvPr/>
            </p:nvSpPr>
            <p:spPr>
              <a:xfrm>
                <a:off x="4688741" y="3355015"/>
                <a:ext cx="3704091" cy="430887"/>
              </a:xfrm>
              <a:prstGeom prst="rect">
                <a:avLst/>
              </a:prstGeom>
              <a:blipFill rotWithShape="0">
                <a:blip r:embed="rId4"/>
                <a:stretch>
                  <a:fillRect t="-23944" r="-1809" b="-5070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267227" y="2582031"/>
                <a:ext cx="47495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1" i="1" smtClean="0">
                          <a:latin typeface="Cambria Math" panose="02040503050406030204" pitchFamily="18" charset="0"/>
                        </a:rPr>
                        <m:t>𝑹𝒆𝒔𝒊𝒅𝒖𝒂𝒍𝒔</m:t>
                      </m:r>
                      <m:r>
                        <a:rPr lang="en-CA" sz="2800" b="1" i="1" smtClean="0">
                          <a:latin typeface="Cambria Math" panose="02040503050406030204" pitchFamily="18" charset="0"/>
                        </a:rPr>
                        <m:t> (</m:t>
                      </m:r>
                      <m:r>
                        <a:rPr lang="en-CA" sz="2800" b="1" i="1" smtClean="0">
                          <a:latin typeface="Cambria Math" panose="02040503050406030204" pitchFamily="18" charset="0"/>
                        </a:rPr>
                        <m:t>𝑬𝒓𝒓𝒐𝒓</m:t>
                      </m:r>
                      <m:r>
                        <a:rPr lang="en-CA" sz="2800" b="1" i="1" smtClean="0">
                          <a:latin typeface="Cambria Math" panose="02040503050406030204" pitchFamily="18" charset="0"/>
                        </a:rPr>
                        <m:t>)=</m:t>
                      </m:r>
                      <m:sSub>
                        <m:sSubPr>
                          <m:ctrlPr>
                            <a:rPr lang="en-CA" sz="2800" b="1" i="1">
                              <a:latin typeface="Cambria Math" panose="02040503050406030204" pitchFamily="18" charset="0"/>
                            </a:rPr>
                          </m:ctrlPr>
                        </m:sSubPr>
                        <m:e>
                          <m:acc>
                            <m:accPr>
                              <m:chr m:val="̂"/>
                              <m:ctrlPr>
                                <a:rPr lang="en-CA" sz="2800" b="1" i="1">
                                  <a:latin typeface="Cambria Math" panose="02040503050406030204" pitchFamily="18" charset="0"/>
                                </a:rPr>
                              </m:ctrlPr>
                            </m:accPr>
                            <m:e>
                              <m:r>
                                <a:rPr lang="en-CA" sz="2800" b="1" i="1">
                                  <a:latin typeface="Cambria Math" panose="02040503050406030204" pitchFamily="18" charset="0"/>
                                </a:rPr>
                                <m:t>𝒚</m:t>
                              </m:r>
                            </m:e>
                          </m:acc>
                        </m:e>
                        <m:sub>
                          <m:r>
                            <a:rPr lang="en-CA" sz="2800" b="1" i="1">
                              <a:latin typeface="Cambria Math" panose="02040503050406030204" pitchFamily="18" charset="0"/>
                            </a:rPr>
                            <m:t>𝒊</m:t>
                          </m:r>
                        </m:sub>
                      </m:sSub>
                      <m:r>
                        <a:rPr lang="en-CA" sz="2800" b="1" i="0" smtClean="0">
                          <a:latin typeface="Cambria Math" panose="02040503050406030204" pitchFamily="18" charset="0"/>
                        </a:rPr>
                        <m:t>−</m:t>
                      </m:r>
                      <m:sSub>
                        <m:sSubPr>
                          <m:ctrlPr>
                            <a:rPr lang="en-CA" sz="2800" b="1" i="1" smtClean="0">
                              <a:latin typeface="Cambria Math" panose="02040503050406030204" pitchFamily="18" charset="0"/>
                            </a:rPr>
                          </m:ctrlPr>
                        </m:sSubPr>
                        <m:e>
                          <m:r>
                            <a:rPr lang="en-CA" sz="2800" b="1" i="0" smtClean="0">
                              <a:latin typeface="Cambria Math" panose="02040503050406030204" pitchFamily="18" charset="0"/>
                            </a:rPr>
                            <m:t>𝐲</m:t>
                          </m:r>
                        </m:e>
                        <m:sub>
                          <m:r>
                            <a:rPr lang="en-CA" sz="2800" b="1" i="1" smtClean="0">
                              <a:latin typeface="Cambria Math" panose="02040503050406030204" pitchFamily="18" charset="0"/>
                            </a:rPr>
                            <m:t>𝒊</m:t>
                          </m:r>
                        </m:sub>
                      </m:sSub>
                    </m:oMath>
                  </m:oMathPara>
                </a14:m>
                <a:endParaRPr lang="en-CA" sz="2800"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7267227" y="2582031"/>
                <a:ext cx="4749570" cy="430887"/>
              </a:xfrm>
              <a:prstGeom prst="rect">
                <a:avLst/>
              </a:prstGeom>
              <a:blipFill rotWithShape="0">
                <a:blip r:embed="rId5"/>
                <a:stretch>
                  <a:fillRect/>
                </a:stretch>
              </a:blipFill>
            </p:spPr>
            <p:txBody>
              <a:bodyPr/>
              <a:lstStyle/>
              <a:p>
                <a:r>
                  <a:rPr lang="en-CA">
                    <a:noFill/>
                  </a:rPr>
                  <a:t> </a:t>
                </a:r>
              </a:p>
            </p:txBody>
          </p:sp>
        </mc:Fallback>
      </mc:AlternateContent>
      <p:sp>
        <p:nvSpPr>
          <p:cNvPr id="41" name="Oval 40"/>
          <p:cNvSpPr/>
          <p:nvPr/>
        </p:nvSpPr>
        <p:spPr>
          <a:xfrm>
            <a:off x="4750407" y="2109369"/>
            <a:ext cx="189104" cy="17517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p:cNvSpPr/>
          <p:nvPr/>
        </p:nvSpPr>
        <p:spPr>
          <a:xfrm>
            <a:off x="4767504" y="3130520"/>
            <a:ext cx="189104" cy="17517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Rectangle 42"/>
              <p:cNvSpPr/>
              <p:nvPr/>
            </p:nvSpPr>
            <p:spPr>
              <a:xfrm>
                <a:off x="3496488" y="2474109"/>
                <a:ext cx="144302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3200" b="1" i="1" smtClean="0">
                          <a:latin typeface="Cambria Math" panose="02040503050406030204" pitchFamily="18" charset="0"/>
                        </a:rPr>
                        <m:t>𝑬𝒓𝒓𝒐𝒓</m:t>
                      </m:r>
                    </m:oMath>
                  </m:oMathPara>
                </a14:m>
                <a:endParaRPr lang="en-CA" sz="3200" b="1" dirty="0"/>
              </a:p>
            </p:txBody>
          </p:sp>
        </mc:Choice>
        <mc:Fallback xmlns="">
          <p:sp>
            <p:nvSpPr>
              <p:cNvPr id="43" name="Rectangle 42"/>
              <p:cNvSpPr>
                <a:spLocks noRot="1" noChangeAspect="1" noMove="1" noResize="1" noEditPoints="1" noAdjustHandles="1" noChangeArrowheads="1" noChangeShapeType="1" noTextEdit="1"/>
              </p:cNvSpPr>
              <p:nvPr/>
            </p:nvSpPr>
            <p:spPr>
              <a:xfrm>
                <a:off x="3496488" y="2474109"/>
                <a:ext cx="1443023" cy="584775"/>
              </a:xfrm>
              <a:prstGeom prst="rect">
                <a:avLst/>
              </a:prstGeom>
              <a:blipFill rotWithShape="0">
                <a:blip r:embed="rId6"/>
                <a:stretch>
                  <a:fillRect/>
                </a:stretch>
              </a:blipFill>
            </p:spPr>
            <p:txBody>
              <a:bodyPr/>
              <a:lstStyle/>
              <a:p>
                <a:r>
                  <a:rPr lang="en-CA">
                    <a:noFill/>
                  </a:rPr>
                  <a:t> </a:t>
                </a:r>
              </a:p>
            </p:txBody>
          </p:sp>
        </mc:Fallback>
      </mc:AlternateContent>
      <p:pic>
        <p:nvPicPr>
          <p:cNvPr id="44" name="Picture 2" descr="Image result for ice cream stan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14680" y="3130520"/>
            <a:ext cx="2520070" cy="2431867"/>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6447199" y="6293339"/>
            <a:ext cx="3482823" cy="430887"/>
          </a:xfrm>
          <a:prstGeom prst="rect">
            <a:avLst/>
          </a:prstGeom>
        </p:spPr>
        <p:txBody>
          <a:bodyPr wrap="square">
            <a:spAutoFit/>
          </a:bodyPr>
          <a:lstStyle/>
          <a:p>
            <a:r>
              <a:rPr lang="en-CA" sz="1100" b="1" dirty="0"/>
              <a:t>Source: </a:t>
            </a:r>
            <a:r>
              <a:rPr lang="en-CA" sz="1100" dirty="0"/>
              <a:t>https://www.goodfreephotos.com/vector-images/ice-cream-stand-vector-clipart.png.php</a:t>
            </a:r>
          </a:p>
        </p:txBody>
      </p:sp>
    </p:spTree>
    <p:extLst>
      <p:ext uri="{BB962C8B-B14F-4D97-AF65-F5344CB8AC3E}">
        <p14:creationId xmlns:p14="http://schemas.microsoft.com/office/powerpoint/2010/main" val="27299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1" grpId="0" animBg="1"/>
      <p:bldP spid="42" grpId="0" animBg="1"/>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11079520" cy="1015663"/>
          </a:xfrm>
          <a:prstGeom prst="rect">
            <a:avLst/>
          </a:prstGeom>
        </p:spPr>
        <p:txBody>
          <a:bodyPr wrap="square">
            <a:spAutoFit/>
          </a:bodyPr>
          <a:lstStyle/>
          <a:p>
            <a:r>
              <a:rPr lang="en-US" sz="3000" b="1" dirty="0">
                <a:solidFill>
                  <a:schemeClr val="accent6">
                    <a:lumMod val="50000"/>
                  </a:schemeClr>
                </a:solidFill>
                <a:latin typeface="Montserrat" charset="0"/>
                <a:ea typeface="Montserrat" charset="0"/>
                <a:cs typeface="Montserrat" charset="0"/>
              </a:rPr>
              <a:t>REGRESSION METRICS: MEAN ABSOLUTE ERROR (MAE) </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4729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Mean Absolute Error (MAE) is obtained by calculating the absolute difference between the model predictions and the true (actual) values</a:t>
                </a:r>
              </a:p>
              <a:p>
                <a:pPr marL="342900" indent="-342900" algn="l">
                  <a:buFont typeface="Arial" panose="020B0604020202020204" pitchFamily="34" charset="0"/>
                  <a:buChar char="•"/>
                </a:pPr>
                <a:r>
                  <a:rPr lang="en-CA" sz="1800" dirty="0">
                    <a:latin typeface="Montserrat" charset="0"/>
                    <a:ea typeface="Montserrat" charset="0"/>
                    <a:cs typeface="Montserrat" charset="0"/>
                  </a:rPr>
                  <a:t>MAE is a measure of the </a:t>
                </a:r>
                <a:r>
                  <a:rPr lang="en-CA" sz="1800" b="1" dirty="0">
                    <a:latin typeface="Montserrat" charset="0"/>
                    <a:ea typeface="Montserrat" charset="0"/>
                    <a:cs typeface="Montserrat" charset="0"/>
                  </a:rPr>
                  <a:t>average magnitude of error </a:t>
                </a:r>
                <a:r>
                  <a:rPr lang="en-CA" sz="1800" dirty="0">
                    <a:latin typeface="Montserrat" charset="0"/>
                    <a:ea typeface="Montserrat" charset="0"/>
                    <a:cs typeface="Montserrat" charset="0"/>
                  </a:rPr>
                  <a:t>generated by the regression model</a:t>
                </a:r>
              </a:p>
              <a:p>
                <a:pPr marL="342900" indent="-342900" algn="l">
                  <a:buFont typeface="Arial" panose="020B0604020202020204" pitchFamily="34" charset="0"/>
                  <a:buChar char="•"/>
                </a:pPr>
                <a:r>
                  <a:rPr lang="en-CA" sz="1800" dirty="0">
                    <a:latin typeface="Montserrat" charset="0"/>
                    <a:ea typeface="Montserrat" charset="0"/>
                    <a:cs typeface="Montserrat" charset="0"/>
                  </a:rPr>
                  <a:t>The mean absolute error (MAE) is calculated as follows:</a:t>
                </a:r>
              </a:p>
              <a:p>
                <a:pPr algn="l"/>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𝑀𝐴𝐸</m:t>
                      </m:r>
                      <m:r>
                        <a:rPr lang="en-CA" sz="1800" i="1">
                          <a:latin typeface="Cambria Math" panose="02040503050406030204" pitchFamily="18" charset="0"/>
                        </a:rPr>
                        <m:t>=</m:t>
                      </m:r>
                      <m:f>
                        <m:fPr>
                          <m:ctrlPr>
                            <a:rPr lang="en-CA" sz="1800" i="1">
                              <a:latin typeface="Cambria Math" panose="02040503050406030204" pitchFamily="18" charset="0"/>
                            </a:rPr>
                          </m:ctrlPr>
                        </m:fPr>
                        <m:num>
                          <m:r>
                            <a:rPr lang="en-CA" sz="1800" i="1">
                              <a:latin typeface="Cambria Math" panose="02040503050406030204" pitchFamily="18" charset="0"/>
                            </a:rPr>
                            <m:t>1</m:t>
                          </m:r>
                        </m:num>
                        <m:den>
                          <m:r>
                            <a:rPr lang="en-CA" sz="1800" i="1">
                              <a:latin typeface="Cambria Math" panose="02040503050406030204" pitchFamily="18" charset="0"/>
                            </a:rPr>
                            <m:t>𝑛</m:t>
                          </m:r>
                        </m:den>
                      </m:f>
                      <m:nary>
                        <m:naryPr>
                          <m:chr m:val="∑"/>
                          <m:ctrlPr>
                            <a:rPr lang="en-CA" sz="1800" i="1">
                              <a:latin typeface="Cambria Math" panose="02040503050406030204" pitchFamily="18" charset="0"/>
                            </a:rPr>
                          </m:ctrlPr>
                        </m:naryPr>
                        <m:sub>
                          <m:r>
                            <a:rPr lang="en-CA" sz="1800" i="1">
                              <a:latin typeface="Cambria Math" panose="02040503050406030204" pitchFamily="18" charset="0"/>
                            </a:rPr>
                            <m:t>𝑖</m:t>
                          </m:r>
                          <m:r>
                            <a:rPr lang="en-CA" sz="1800" i="1">
                              <a:latin typeface="Cambria Math" panose="02040503050406030204" pitchFamily="18" charset="0"/>
                            </a:rPr>
                            <m:t>=1</m:t>
                          </m:r>
                        </m:sub>
                        <m:sup>
                          <m:r>
                            <a:rPr lang="en-CA" sz="1800" i="1">
                              <a:latin typeface="Cambria Math" panose="02040503050406030204" pitchFamily="18" charset="0"/>
                            </a:rPr>
                            <m:t>𝑛</m:t>
                          </m:r>
                        </m:sup>
                        <m:e>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𝑦</m:t>
                              </m:r>
                            </m:e>
                            <m:sub>
                              <m:r>
                                <a:rPr lang="en-CA" sz="1800" i="1">
                                  <a:latin typeface="Cambria Math" panose="02040503050406030204" pitchFamily="18" charset="0"/>
                                </a:rPr>
                                <m:t>𝑖</m:t>
                              </m:r>
                            </m:sub>
                          </m:sSub>
                          <m:r>
                            <a:rPr lang="en-CA" sz="1800" i="1">
                              <a:latin typeface="Cambria Math" panose="02040503050406030204" pitchFamily="18" charset="0"/>
                            </a:rPr>
                            <m:t>−</m:t>
                          </m:r>
                          <m:sSub>
                            <m:sSubPr>
                              <m:ctrlPr>
                                <a:rPr lang="en-CA" sz="1800" i="1">
                                  <a:latin typeface="Cambria Math" panose="02040503050406030204" pitchFamily="18" charset="0"/>
                                </a:rPr>
                              </m:ctrlPr>
                            </m:sSubPr>
                            <m:e>
                              <m:acc>
                                <m:accPr>
                                  <m:chr m:val="̂"/>
                                  <m:ctrlPr>
                                    <a:rPr lang="en-CA" sz="1800" i="1">
                                      <a:latin typeface="Cambria Math" panose="02040503050406030204" pitchFamily="18" charset="0"/>
                                    </a:rPr>
                                  </m:ctrlPr>
                                </m:accPr>
                                <m:e>
                                  <m:r>
                                    <a:rPr lang="en-CA" sz="1800" i="1">
                                      <a:latin typeface="Cambria Math" panose="02040503050406030204" pitchFamily="18" charset="0"/>
                                    </a:rPr>
                                    <m:t>𝑦</m:t>
                                  </m:r>
                                </m:e>
                              </m:acc>
                            </m:e>
                            <m:sub>
                              <m:r>
                                <a:rPr lang="en-CA" sz="1800" i="1">
                                  <a:latin typeface="Cambria Math" panose="02040503050406030204" pitchFamily="18" charset="0"/>
                                </a:rPr>
                                <m:t>𝑖</m:t>
                              </m:r>
                            </m:sub>
                          </m:sSub>
                          <m:r>
                            <a:rPr lang="en-CA" sz="1800" i="1">
                              <a:latin typeface="Cambria Math" panose="02040503050406030204" pitchFamily="18" charset="0"/>
                            </a:rPr>
                            <m:t>|</m:t>
                          </m:r>
                        </m:e>
                      </m:nary>
                    </m:oMath>
                  </m:oMathPara>
                </a14:m>
                <a:endParaRPr lang="en-CA" sz="1800" dirty="0">
                  <a:latin typeface="Montserrat" charset="0"/>
                  <a:ea typeface="Montserrat" charset="0"/>
                  <a:cs typeface="Montserrat" charset="0"/>
                </a:endParaRPr>
              </a:p>
              <a:p>
                <a:pPr marL="342900" indent="-342900" algn="l">
                  <a:buFont typeface="Arial" panose="020B0604020202020204" pitchFamily="34" charset="0"/>
                  <a:buChar char="•"/>
                </a:pPr>
                <a:r>
                  <a:rPr lang="en-CA" sz="1800" dirty="0">
                    <a:latin typeface="Montserrat" charset="0"/>
                    <a:ea typeface="Montserrat" charset="0"/>
                    <a:cs typeface="Montserrat" charset="0"/>
                  </a:rPr>
                  <a:t>MAE is calculated by following these steps:</a:t>
                </a:r>
              </a:p>
              <a:p>
                <a:pPr marL="800100" lvl="1" indent="-342900" algn="l">
                  <a:buFont typeface="+mj-lt"/>
                  <a:buAutoNum type="arabicPeriod"/>
                </a:pPr>
                <a:r>
                  <a:rPr lang="en-CA" sz="1600" dirty="0">
                    <a:latin typeface="Montserrat" charset="0"/>
                    <a:ea typeface="Montserrat" charset="0"/>
                    <a:cs typeface="Montserrat" charset="0"/>
                  </a:rPr>
                  <a:t>Calculate the residual of every data point</a:t>
                </a:r>
              </a:p>
              <a:p>
                <a:pPr marL="800100" lvl="1" indent="-342900" algn="l">
                  <a:buFont typeface="+mj-lt"/>
                  <a:buAutoNum type="arabicPeriod"/>
                </a:pPr>
                <a:r>
                  <a:rPr lang="en-CA" sz="1600" dirty="0">
                    <a:latin typeface="Montserrat" charset="0"/>
                    <a:ea typeface="Montserrat" charset="0"/>
                    <a:cs typeface="Montserrat" charset="0"/>
                  </a:rPr>
                  <a:t>Calculate the absolute value (to get rid of the sign)</a:t>
                </a:r>
              </a:p>
              <a:p>
                <a:pPr marL="800100" lvl="1" indent="-342900" algn="l">
                  <a:buFont typeface="+mj-lt"/>
                  <a:buAutoNum type="arabicPeriod"/>
                </a:pPr>
                <a:r>
                  <a:rPr lang="en-CA" sz="1600" dirty="0">
                    <a:latin typeface="Montserrat" charset="0"/>
                    <a:ea typeface="Montserrat" charset="0"/>
                    <a:cs typeface="Montserrat" charset="0"/>
                  </a:rPr>
                  <a:t>Calculate the average of all residuals</a:t>
                </a:r>
              </a:p>
              <a:p>
                <a:pPr marL="342900" indent="-342900" algn="l">
                  <a:buFont typeface="Arial" panose="020B0604020202020204" pitchFamily="34" charset="0"/>
                  <a:buChar char="•"/>
                </a:pPr>
                <a:r>
                  <a:rPr lang="en-CA" sz="1800" dirty="0">
                    <a:latin typeface="Montserrat" charset="0"/>
                    <a:ea typeface="Montserrat" charset="0"/>
                    <a:cs typeface="Montserrat" charset="0"/>
                  </a:rPr>
                  <a:t>If MAE is zero, this indicates that the model predictions are perfect. </a:t>
                </a:r>
              </a:p>
              <a:p>
                <a:pPr fontAlgn="base"/>
                <a:endParaRPr lang="en-CA" sz="18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472900" cy="4525963"/>
              </a:xfrm>
              <a:prstGeom prst="rect">
                <a:avLst/>
              </a:prstGeom>
              <a:blipFill rotWithShape="0">
                <a:blip r:embed="rId3"/>
                <a:stretch>
                  <a:fillRect l="-319" t="-1348"/>
                </a:stretch>
              </a:blipFill>
            </p:spPr>
            <p:txBody>
              <a:bodyPr/>
              <a:lstStyle/>
              <a:p>
                <a:r>
                  <a:rPr lang="en-CA">
                    <a:noFill/>
                  </a:rPr>
                  <a:t> </a:t>
                </a:r>
              </a:p>
            </p:txBody>
          </p:sp>
        </mc:Fallback>
      </mc:AlternateContent>
    </p:spTree>
    <p:extLst>
      <p:ext uri="{BB962C8B-B14F-4D97-AF65-F5344CB8AC3E}">
        <p14:creationId xmlns:p14="http://schemas.microsoft.com/office/powerpoint/2010/main" val="4287613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4183" y="297659"/>
            <a:ext cx="11079520" cy="553998"/>
          </a:xfrm>
          <a:prstGeom prst="rect">
            <a:avLst/>
          </a:prstGeom>
        </p:spPr>
        <p:txBody>
          <a:bodyPr wrap="square">
            <a:spAutoFit/>
          </a:bodyPr>
          <a:lstStyle/>
          <a:p>
            <a:r>
              <a:rPr lang="en-US" sz="3000" b="1" dirty="0">
                <a:solidFill>
                  <a:schemeClr val="accent6">
                    <a:lumMod val="50000"/>
                  </a:schemeClr>
                </a:solidFill>
                <a:latin typeface="Montserrat" charset="0"/>
                <a:ea typeface="Montserrat" charset="0"/>
                <a:cs typeface="Montserrat" charset="0"/>
              </a:rPr>
              <a:t>REGRESSION METRICS: MEAN SQUARE ERROR (MSE) </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752300" cy="452596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Mean Square Error (MSE) is very similar to the Mean Absolute Error (MAE) but instead of using absolute values, squares of the difference between the model predictions and the training dataset (true values) is being calculated.</a:t>
                </a:r>
              </a:p>
              <a:p>
                <a:pPr marL="342900" indent="-342900" algn="l">
                  <a:buFont typeface="Arial" panose="020B0604020202020204" pitchFamily="34" charset="0"/>
                  <a:buChar char="•"/>
                </a:pPr>
                <a:r>
                  <a:rPr lang="en-CA" sz="1800" dirty="0">
                    <a:latin typeface="Montserrat" charset="0"/>
                    <a:ea typeface="Montserrat" charset="0"/>
                    <a:cs typeface="Montserrat" charset="0"/>
                  </a:rPr>
                  <a:t>MSE values are generally </a:t>
                </a:r>
                <a:r>
                  <a:rPr lang="en-CA" sz="1800" b="1" dirty="0">
                    <a:latin typeface="Montserrat" charset="0"/>
                    <a:ea typeface="Montserrat" charset="0"/>
                    <a:cs typeface="Montserrat" charset="0"/>
                  </a:rPr>
                  <a:t>larger</a:t>
                </a:r>
                <a:r>
                  <a:rPr lang="en-CA" sz="1800" dirty="0">
                    <a:latin typeface="Montserrat" charset="0"/>
                    <a:ea typeface="Montserrat" charset="0"/>
                    <a:cs typeface="Montserrat" charset="0"/>
                  </a:rPr>
                  <a:t> compared to the MAE since the </a:t>
                </a:r>
                <a:r>
                  <a:rPr lang="en-CA" sz="1800" b="1" dirty="0">
                    <a:latin typeface="Montserrat" charset="0"/>
                    <a:ea typeface="Montserrat" charset="0"/>
                    <a:cs typeface="Montserrat" charset="0"/>
                  </a:rPr>
                  <a:t>residuals are being squared</a:t>
                </a:r>
                <a:r>
                  <a:rPr lang="en-CA" sz="1800" dirty="0">
                    <a:latin typeface="Montserrat" charset="0"/>
                    <a:ea typeface="Montserrat" charset="0"/>
                    <a:cs typeface="Montserrat" charset="0"/>
                  </a:rPr>
                  <a:t>. </a:t>
                </a:r>
              </a:p>
              <a:p>
                <a:pPr marL="342900" indent="-342900" algn="l">
                  <a:buFont typeface="Arial" panose="020B0604020202020204" pitchFamily="34" charset="0"/>
                  <a:buChar char="•"/>
                </a:pPr>
                <a:r>
                  <a:rPr lang="en-CA" sz="1800" dirty="0">
                    <a:latin typeface="Montserrat" charset="0"/>
                    <a:ea typeface="Montserrat" charset="0"/>
                    <a:cs typeface="Montserrat" charset="0"/>
                  </a:rPr>
                  <a:t>In case of data outliers, MSE will become much larger compared to MAE </a:t>
                </a:r>
              </a:p>
              <a:p>
                <a:pPr marL="342900" indent="-342900" algn="l">
                  <a:buFont typeface="Arial" panose="020B0604020202020204" pitchFamily="34" charset="0"/>
                  <a:buChar char="•"/>
                </a:pPr>
                <a:r>
                  <a:rPr lang="en-CA" sz="1800" dirty="0">
                    <a:latin typeface="Montserrat" charset="0"/>
                    <a:ea typeface="Montserrat" charset="0"/>
                    <a:cs typeface="Montserrat" charset="0"/>
                  </a:rPr>
                  <a:t>In MSE, error increases in a </a:t>
                </a:r>
                <a:r>
                  <a:rPr lang="en-CA" sz="1800" b="1" dirty="0">
                    <a:latin typeface="Montserrat" charset="0"/>
                    <a:ea typeface="Montserrat" charset="0"/>
                    <a:cs typeface="Montserrat" charset="0"/>
                  </a:rPr>
                  <a:t>quadratic fashion </a:t>
                </a:r>
                <a:r>
                  <a:rPr lang="en-CA" sz="1800" dirty="0">
                    <a:latin typeface="Montserrat" charset="0"/>
                    <a:ea typeface="Montserrat" charset="0"/>
                    <a:cs typeface="Montserrat" charset="0"/>
                  </a:rPr>
                  <a:t>while the error increases in </a:t>
                </a:r>
                <a:r>
                  <a:rPr lang="en-CA" sz="1800" b="1" dirty="0">
                    <a:latin typeface="Montserrat" charset="0"/>
                    <a:ea typeface="Montserrat" charset="0"/>
                    <a:cs typeface="Montserrat" charset="0"/>
                  </a:rPr>
                  <a:t>proportional fashion in MAE</a:t>
                </a:r>
              </a:p>
              <a:p>
                <a:pPr marL="342900" indent="-342900" algn="l">
                  <a:buFont typeface="Arial" panose="020B0604020202020204" pitchFamily="34" charset="0"/>
                  <a:buChar char="•"/>
                </a:pPr>
                <a:r>
                  <a:rPr lang="en-CA" sz="1800" dirty="0">
                    <a:latin typeface="Montserrat" charset="0"/>
                    <a:ea typeface="Montserrat" charset="0"/>
                    <a:cs typeface="Montserrat" charset="0"/>
                  </a:rPr>
                  <a:t>In MSE, since the error is being squared, any predicting error is being heavily penalized </a:t>
                </a:r>
              </a:p>
              <a:p>
                <a:pPr marL="342900" indent="-342900" algn="l">
                  <a:buFont typeface="Arial" panose="020B0604020202020204" pitchFamily="34" charset="0"/>
                  <a:buChar char="•"/>
                </a:pPr>
                <a:r>
                  <a:rPr lang="en-CA" sz="1800" dirty="0">
                    <a:latin typeface="Montserrat" charset="0"/>
                    <a:ea typeface="Montserrat" charset="0"/>
                    <a:cs typeface="Montserrat" charset="0"/>
                  </a:rPr>
                  <a:t>The MSE is calculated as follows:</a:t>
                </a:r>
              </a:p>
              <a:p>
                <a:pPr algn="l"/>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𝑀𝑆𝐸</m:t>
                      </m:r>
                      <m:r>
                        <a:rPr lang="en-CA" sz="1800" i="1">
                          <a:latin typeface="Cambria Math" panose="02040503050406030204" pitchFamily="18" charset="0"/>
                        </a:rPr>
                        <m:t>=</m:t>
                      </m:r>
                      <m:f>
                        <m:fPr>
                          <m:ctrlPr>
                            <a:rPr lang="en-CA" sz="1800" i="1">
                              <a:latin typeface="Cambria Math" panose="02040503050406030204" pitchFamily="18" charset="0"/>
                            </a:rPr>
                          </m:ctrlPr>
                        </m:fPr>
                        <m:num>
                          <m:r>
                            <a:rPr lang="en-CA" sz="1800" i="1">
                              <a:latin typeface="Cambria Math" panose="02040503050406030204" pitchFamily="18" charset="0"/>
                            </a:rPr>
                            <m:t>1</m:t>
                          </m:r>
                        </m:num>
                        <m:den>
                          <m:r>
                            <a:rPr lang="en-CA" sz="1800" i="1">
                              <a:latin typeface="Cambria Math" panose="02040503050406030204" pitchFamily="18" charset="0"/>
                            </a:rPr>
                            <m:t>𝑛</m:t>
                          </m:r>
                        </m:den>
                      </m:f>
                      <m:nary>
                        <m:naryPr>
                          <m:chr m:val="∑"/>
                          <m:ctrlPr>
                            <a:rPr lang="en-CA" sz="1800" i="1">
                              <a:latin typeface="Cambria Math" panose="02040503050406030204" pitchFamily="18" charset="0"/>
                            </a:rPr>
                          </m:ctrlPr>
                        </m:naryPr>
                        <m:sub>
                          <m:r>
                            <a:rPr lang="en-CA" sz="1800" i="1">
                              <a:latin typeface="Cambria Math" panose="02040503050406030204" pitchFamily="18" charset="0"/>
                            </a:rPr>
                            <m:t>𝑖</m:t>
                          </m:r>
                          <m:r>
                            <a:rPr lang="en-CA" sz="1800" i="1">
                              <a:latin typeface="Cambria Math" panose="02040503050406030204" pitchFamily="18" charset="0"/>
                            </a:rPr>
                            <m:t>=1</m:t>
                          </m:r>
                        </m:sub>
                        <m:sup>
                          <m:r>
                            <a:rPr lang="en-CA" sz="1800" i="1">
                              <a:latin typeface="Cambria Math" panose="02040503050406030204" pitchFamily="18" charset="0"/>
                            </a:rPr>
                            <m:t>𝑛</m:t>
                          </m:r>
                        </m:sup>
                        <m:e>
                          <m:sSup>
                            <m:sSupPr>
                              <m:ctrlPr>
                                <a:rPr lang="en-CA" sz="1800" i="1">
                                  <a:latin typeface="Cambria Math" panose="02040503050406030204" pitchFamily="18" charset="0"/>
                                </a:rPr>
                              </m:ctrlPr>
                            </m:sSupPr>
                            <m:e>
                              <m:d>
                                <m:dPr>
                                  <m:ctrlPr>
                                    <a:rPr lang="en-CA" sz="1800" i="1">
                                      <a:latin typeface="Cambria Math" panose="02040503050406030204" pitchFamily="18" charset="0"/>
                                    </a:rPr>
                                  </m:ctrlPr>
                                </m:dPr>
                                <m:e>
                                  <m:sSub>
                                    <m:sSubPr>
                                      <m:ctrlPr>
                                        <a:rPr lang="en-CA" sz="1800" i="1">
                                          <a:latin typeface="Cambria Math" panose="02040503050406030204" pitchFamily="18" charset="0"/>
                                        </a:rPr>
                                      </m:ctrlPr>
                                    </m:sSubPr>
                                    <m:e>
                                      <m:r>
                                        <a:rPr lang="en-CA" sz="1800" i="1">
                                          <a:latin typeface="Cambria Math" panose="02040503050406030204" pitchFamily="18" charset="0"/>
                                        </a:rPr>
                                        <m:t>𝑦</m:t>
                                      </m:r>
                                    </m:e>
                                    <m:sub>
                                      <m:r>
                                        <a:rPr lang="en-CA" sz="1800" i="1">
                                          <a:latin typeface="Cambria Math" panose="02040503050406030204" pitchFamily="18" charset="0"/>
                                        </a:rPr>
                                        <m:t>𝑖</m:t>
                                      </m:r>
                                    </m:sub>
                                  </m:sSub>
                                  <m:r>
                                    <a:rPr lang="en-CA" sz="1800" i="1">
                                      <a:latin typeface="Cambria Math" panose="02040503050406030204" pitchFamily="18" charset="0"/>
                                    </a:rPr>
                                    <m:t>−</m:t>
                                  </m:r>
                                  <m:sSub>
                                    <m:sSubPr>
                                      <m:ctrlPr>
                                        <a:rPr lang="en-CA" sz="1800" i="1">
                                          <a:latin typeface="Cambria Math" panose="02040503050406030204" pitchFamily="18" charset="0"/>
                                        </a:rPr>
                                      </m:ctrlPr>
                                    </m:sSubPr>
                                    <m:e>
                                      <m:acc>
                                        <m:accPr>
                                          <m:chr m:val="̂"/>
                                          <m:ctrlPr>
                                            <a:rPr lang="en-CA" sz="1800" i="1">
                                              <a:latin typeface="Cambria Math" panose="02040503050406030204" pitchFamily="18" charset="0"/>
                                            </a:rPr>
                                          </m:ctrlPr>
                                        </m:accPr>
                                        <m:e>
                                          <m:r>
                                            <a:rPr lang="en-CA" sz="1800" i="1">
                                              <a:latin typeface="Cambria Math" panose="02040503050406030204" pitchFamily="18" charset="0"/>
                                            </a:rPr>
                                            <m:t>𝑦</m:t>
                                          </m:r>
                                        </m:e>
                                      </m:acc>
                                    </m:e>
                                    <m:sub>
                                      <m:r>
                                        <a:rPr lang="en-CA" sz="1800" i="1">
                                          <a:latin typeface="Cambria Math" panose="02040503050406030204" pitchFamily="18" charset="0"/>
                                        </a:rPr>
                                        <m:t>𝑖</m:t>
                                      </m:r>
                                    </m:sub>
                                  </m:sSub>
                                </m:e>
                              </m:d>
                            </m:e>
                            <m:sup>
                              <m:r>
                                <a:rPr lang="en-CA" sz="1800" i="1">
                                  <a:latin typeface="Cambria Math" panose="02040503050406030204" pitchFamily="18" charset="0"/>
                                </a:rPr>
                                <m:t>2</m:t>
                              </m:r>
                            </m:sup>
                          </m:sSup>
                        </m:e>
                      </m:nary>
                    </m:oMath>
                  </m:oMathPara>
                </a14:m>
                <a:endParaRPr lang="en-CA" sz="1800" dirty="0">
                  <a:latin typeface="Montserrat" charset="0"/>
                  <a:ea typeface="Montserrat" charset="0"/>
                  <a:cs typeface="Montserrat" charset="0"/>
                </a:endParaRPr>
              </a:p>
              <a:p>
                <a:pPr marL="342900" indent="-342900" algn="l">
                  <a:buFont typeface="Arial" panose="020B0604020202020204" pitchFamily="34" charset="0"/>
                  <a:buChar char="•"/>
                </a:pPr>
                <a:r>
                  <a:rPr lang="en-CA" sz="1800" dirty="0">
                    <a:latin typeface="Montserrat" charset="0"/>
                    <a:ea typeface="Montserrat" charset="0"/>
                    <a:cs typeface="Montserrat" charset="0"/>
                  </a:rPr>
                  <a:t>MSE is calculated by following these steps:</a:t>
                </a:r>
              </a:p>
              <a:p>
                <a:pPr marL="800100" lvl="1" indent="-342900" algn="l">
                  <a:buFont typeface="+mj-lt"/>
                  <a:buAutoNum type="arabicPeriod"/>
                </a:pPr>
                <a:r>
                  <a:rPr lang="en-CA" sz="1800" dirty="0">
                    <a:latin typeface="Montserrat" charset="0"/>
                    <a:ea typeface="Montserrat" charset="0"/>
                    <a:cs typeface="Montserrat" charset="0"/>
                  </a:rPr>
                  <a:t>Calculate the residual for every data point</a:t>
                </a:r>
              </a:p>
              <a:p>
                <a:pPr marL="800100" lvl="1" indent="-342900" algn="l">
                  <a:buFont typeface="+mj-lt"/>
                  <a:buAutoNum type="arabicPeriod"/>
                </a:pPr>
                <a:r>
                  <a:rPr lang="en-CA" sz="1800" dirty="0">
                    <a:latin typeface="Montserrat" charset="0"/>
                    <a:ea typeface="Montserrat" charset="0"/>
                    <a:cs typeface="Montserrat" charset="0"/>
                  </a:rPr>
                  <a:t>Calculate the squared value of the residuals</a:t>
                </a:r>
              </a:p>
              <a:p>
                <a:pPr marL="800100" lvl="1" indent="-342900" algn="l">
                  <a:buFont typeface="+mj-lt"/>
                  <a:buAutoNum type="arabicPeriod"/>
                </a:pPr>
                <a:r>
                  <a:rPr lang="en-CA" sz="1800" dirty="0">
                    <a:latin typeface="Montserrat" charset="0"/>
                    <a:ea typeface="Montserrat" charset="0"/>
                    <a:cs typeface="Montserrat" charset="0"/>
                  </a:rPr>
                  <a:t>Calculate the average of results from step #2 </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752300" cy="4525963"/>
              </a:xfrm>
              <a:prstGeom prst="rect">
                <a:avLst/>
              </a:prstGeom>
              <a:blipFill rotWithShape="0">
                <a:blip r:embed="rId3"/>
                <a:stretch>
                  <a:fillRect l="-259" t="-943" r="-830" b="-943"/>
                </a:stretch>
              </a:blipFill>
            </p:spPr>
            <p:txBody>
              <a:bodyPr/>
              <a:lstStyle/>
              <a:p>
                <a:r>
                  <a:rPr lang="en-CA">
                    <a:noFill/>
                  </a:rPr>
                  <a:t> </a:t>
                </a:r>
              </a:p>
            </p:txBody>
          </p:sp>
        </mc:Fallback>
      </mc:AlternateContent>
    </p:spTree>
    <p:extLst>
      <p:ext uri="{BB962C8B-B14F-4D97-AF65-F5344CB8AC3E}">
        <p14:creationId xmlns:p14="http://schemas.microsoft.com/office/powerpoint/2010/main" val="690580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6240" y="428"/>
            <a:ext cx="11079520" cy="1015663"/>
          </a:xfrm>
          <a:prstGeom prst="rect">
            <a:avLst/>
          </a:prstGeom>
        </p:spPr>
        <p:txBody>
          <a:bodyPr wrap="square">
            <a:spAutoFit/>
          </a:bodyPr>
          <a:lstStyle/>
          <a:p>
            <a:r>
              <a:rPr lang="en-CA" sz="3000" b="1" dirty="0">
                <a:solidFill>
                  <a:schemeClr val="accent6">
                    <a:lumMod val="50000"/>
                  </a:schemeClr>
                </a:solidFill>
                <a:latin typeface="Montserrat" charset="0"/>
                <a:ea typeface="Montserrat" charset="0"/>
                <a:cs typeface="Montserrat" charset="0"/>
              </a:rPr>
              <a:t>REGRESSION METRICS: ROOT MEAN SQUARE ERROR (RMSE) </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7523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Root Mean Square Error (RMSE) represents the </a:t>
                </a:r>
                <a:r>
                  <a:rPr lang="en-CA" sz="1800" b="1" dirty="0">
                    <a:latin typeface="Montserrat" charset="0"/>
                    <a:ea typeface="Montserrat" charset="0"/>
                    <a:cs typeface="Montserrat" charset="0"/>
                  </a:rPr>
                  <a:t>standard deviation of the residuals </a:t>
                </a:r>
                <a:r>
                  <a:rPr lang="en-CA" sz="1800" dirty="0">
                    <a:latin typeface="Montserrat" charset="0"/>
                    <a:ea typeface="Montserrat" charset="0"/>
                    <a:cs typeface="Montserrat" charset="0"/>
                  </a:rPr>
                  <a:t>(i.e.: differences between the model predictions and the true values (training data)).</a:t>
                </a:r>
              </a:p>
              <a:p>
                <a:pPr marL="342900" indent="-342900" algn="l">
                  <a:buFont typeface="Arial" panose="020B0604020202020204" pitchFamily="34" charset="0"/>
                  <a:buChar char="•"/>
                </a:pPr>
                <a:r>
                  <a:rPr lang="en-CA" sz="1800" dirty="0">
                    <a:latin typeface="Montserrat" charset="0"/>
                    <a:ea typeface="Montserrat" charset="0"/>
                    <a:cs typeface="Montserrat" charset="0"/>
                  </a:rPr>
                  <a:t>RMSE can be </a:t>
                </a:r>
                <a:r>
                  <a:rPr lang="en-CA" sz="1800" b="1" dirty="0">
                    <a:latin typeface="Montserrat" charset="0"/>
                    <a:ea typeface="Montserrat" charset="0"/>
                    <a:cs typeface="Montserrat" charset="0"/>
                  </a:rPr>
                  <a:t>easily interpreted </a:t>
                </a:r>
                <a:r>
                  <a:rPr lang="en-CA" sz="1800" dirty="0">
                    <a:latin typeface="Montserrat" charset="0"/>
                    <a:ea typeface="Montserrat" charset="0"/>
                    <a:cs typeface="Montserrat" charset="0"/>
                  </a:rPr>
                  <a:t>compared to MSE because RMSE units match the units of the output.  </a:t>
                </a:r>
              </a:p>
              <a:p>
                <a:pPr marL="342900" indent="-342900" algn="l">
                  <a:buFont typeface="Arial" panose="020B0604020202020204" pitchFamily="34" charset="0"/>
                  <a:buChar char="•"/>
                </a:pPr>
                <a:r>
                  <a:rPr lang="en-CA" sz="1800" dirty="0">
                    <a:latin typeface="Montserrat" charset="0"/>
                    <a:ea typeface="Montserrat" charset="0"/>
                    <a:cs typeface="Montserrat" charset="0"/>
                  </a:rPr>
                  <a:t>RMSE provides an estimate of how large the residuals are being dispersed.</a:t>
                </a:r>
              </a:p>
              <a:p>
                <a:pPr marL="342900" indent="-342900" algn="l">
                  <a:buFont typeface="Arial" panose="020B0604020202020204" pitchFamily="34" charset="0"/>
                  <a:buChar char="•"/>
                </a:pPr>
                <a:r>
                  <a:rPr lang="en-CA" sz="1800" dirty="0">
                    <a:latin typeface="Montserrat" charset="0"/>
                    <a:ea typeface="Montserrat" charset="0"/>
                    <a:cs typeface="Montserrat" charset="0"/>
                  </a:rPr>
                  <a:t>The RMSE is calculated as follows:</a:t>
                </a:r>
              </a:p>
              <a:p>
                <a:pPr lvl="1" algn="l"/>
                <a14:m>
                  <m:oMathPara xmlns:m="http://schemas.openxmlformats.org/officeDocument/2006/math">
                    <m:oMathParaPr>
                      <m:jc m:val="centerGroup"/>
                    </m:oMathParaPr>
                    <m:oMath xmlns:m="http://schemas.openxmlformats.org/officeDocument/2006/math">
                      <m:r>
                        <a:rPr lang="en-CA" sz="1200" b="1" i="1" smtClean="0">
                          <a:latin typeface="Cambria Math" panose="02040503050406030204" pitchFamily="18" charset="0"/>
                        </a:rPr>
                        <m:t>𝑹</m:t>
                      </m:r>
                      <m:r>
                        <a:rPr lang="en-CA" sz="1200" b="1" i="1">
                          <a:latin typeface="Cambria Math" panose="02040503050406030204" pitchFamily="18" charset="0"/>
                        </a:rPr>
                        <m:t>𝑴𝑺𝑬</m:t>
                      </m:r>
                      <m:r>
                        <a:rPr lang="en-CA" sz="1200" b="1" i="1">
                          <a:latin typeface="Cambria Math" panose="02040503050406030204" pitchFamily="18" charset="0"/>
                        </a:rPr>
                        <m:t>=</m:t>
                      </m:r>
                      <m:rad>
                        <m:radPr>
                          <m:degHide m:val="on"/>
                          <m:ctrlPr>
                            <a:rPr lang="en-CA" sz="1200" i="1">
                              <a:latin typeface="Cambria Math" panose="02040503050406030204" pitchFamily="18" charset="0"/>
                            </a:rPr>
                          </m:ctrlPr>
                        </m:radPr>
                        <m:deg/>
                        <m:e>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𝑛</m:t>
                              </m:r>
                            </m:den>
                          </m:f>
                          <m:nary>
                            <m:naryPr>
                              <m:chr m:val="∑"/>
                              <m:ctrlPr>
                                <a:rPr lang="en-CA" i="1">
                                  <a:latin typeface="Cambria Math" panose="02040503050406030204" pitchFamily="18" charset="0"/>
                                </a:rPr>
                              </m:ctrlPr>
                            </m:naryPr>
                            <m:sub>
                              <m: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a:latin typeface="Cambria Math" panose="02040503050406030204" pitchFamily="18" charset="0"/>
                                    </a:rPr>
                                  </m:ctrlPr>
                                </m:sSupPr>
                                <m:e>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𝑦</m:t>
                                              </m:r>
                                            </m:e>
                                          </m:acc>
                                        </m:e>
                                        <m:sub>
                                          <m:r>
                                            <a:rPr lang="en-CA" i="1">
                                              <a:latin typeface="Cambria Math" panose="02040503050406030204" pitchFamily="18" charset="0"/>
                                            </a:rPr>
                                            <m:t>𝑖</m:t>
                                          </m:r>
                                        </m:sub>
                                      </m:sSub>
                                    </m:e>
                                  </m:d>
                                </m:e>
                                <m:sup>
                                  <m:r>
                                    <a:rPr lang="en-CA" i="1">
                                      <a:latin typeface="Cambria Math" panose="02040503050406030204" pitchFamily="18" charset="0"/>
                                    </a:rPr>
                                    <m:t>2</m:t>
                                  </m:r>
                                </m:sup>
                              </m:sSup>
                            </m:e>
                          </m:nary>
                        </m:e>
                      </m:rad>
                    </m:oMath>
                  </m:oMathPara>
                </a14:m>
                <a:endParaRPr lang="en-CA" sz="2800" dirty="0">
                  <a:latin typeface="Montserrat" charset="0"/>
                  <a:ea typeface="Montserrat" charset="0"/>
                  <a:cs typeface="Montserrat" charset="0"/>
                </a:endParaRPr>
              </a:p>
              <a:p>
                <a:pPr marL="342900" indent="-342900" algn="l">
                  <a:buFont typeface="Arial" panose="020B0604020202020204" pitchFamily="34" charset="0"/>
                  <a:buChar char="•"/>
                </a:pPr>
                <a:r>
                  <a:rPr lang="en-CA" sz="1800" dirty="0">
                    <a:latin typeface="Montserrat" charset="0"/>
                    <a:ea typeface="Montserrat" charset="0"/>
                    <a:cs typeface="Montserrat" charset="0"/>
                  </a:rPr>
                  <a:t>RMSE is calculated by following these steps:</a:t>
                </a:r>
              </a:p>
              <a:p>
                <a:pPr marL="800100" lvl="1" indent="-342900" algn="l">
                  <a:buFont typeface="+mj-lt"/>
                  <a:buAutoNum type="arabicPeriod"/>
                </a:pPr>
                <a:r>
                  <a:rPr lang="en-CA" sz="1800" dirty="0">
                    <a:latin typeface="Montserrat" charset="0"/>
                    <a:ea typeface="Montserrat" charset="0"/>
                    <a:cs typeface="Montserrat" charset="0"/>
                  </a:rPr>
                  <a:t>Calculate the residual for every data point</a:t>
                </a:r>
              </a:p>
              <a:p>
                <a:pPr marL="800100" lvl="1" indent="-342900" algn="l">
                  <a:buFont typeface="+mj-lt"/>
                  <a:buAutoNum type="arabicPeriod"/>
                </a:pPr>
                <a:r>
                  <a:rPr lang="en-CA" sz="1800" dirty="0">
                    <a:latin typeface="Montserrat" charset="0"/>
                    <a:ea typeface="Montserrat" charset="0"/>
                    <a:cs typeface="Montserrat" charset="0"/>
                  </a:rPr>
                  <a:t>Calculate the squared value of the residuals</a:t>
                </a:r>
              </a:p>
              <a:p>
                <a:pPr marL="800100" lvl="1" indent="-342900" algn="l">
                  <a:buFont typeface="+mj-lt"/>
                  <a:buAutoNum type="arabicPeriod"/>
                </a:pPr>
                <a:r>
                  <a:rPr lang="en-CA" sz="1800" dirty="0">
                    <a:latin typeface="Montserrat" charset="0"/>
                    <a:ea typeface="Montserrat" charset="0"/>
                    <a:cs typeface="Montserrat" charset="0"/>
                  </a:rPr>
                  <a:t>Calculate the average of the squared residuals</a:t>
                </a:r>
              </a:p>
              <a:p>
                <a:pPr marL="800100" lvl="1" indent="-342900" algn="l">
                  <a:buFont typeface="+mj-lt"/>
                  <a:buAutoNum type="arabicPeriod"/>
                </a:pPr>
                <a:r>
                  <a:rPr lang="en-CA" sz="1800" dirty="0">
                    <a:latin typeface="Montserrat" charset="0"/>
                    <a:ea typeface="Montserrat" charset="0"/>
                    <a:cs typeface="Montserrat" charset="0"/>
                  </a:rPr>
                  <a:t>Obtain the square root of the result</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752300" cy="4525963"/>
              </a:xfrm>
              <a:prstGeom prst="rect">
                <a:avLst/>
              </a:prstGeom>
              <a:blipFill rotWithShape="0">
                <a:blip r:embed="rId3"/>
                <a:stretch>
                  <a:fillRect l="-311" t="-1348"/>
                </a:stretch>
              </a:blipFill>
            </p:spPr>
            <p:txBody>
              <a:bodyPr/>
              <a:lstStyle/>
              <a:p>
                <a:r>
                  <a:rPr lang="en-CA">
                    <a:noFill/>
                  </a:rPr>
                  <a:t> </a:t>
                </a:r>
              </a:p>
            </p:txBody>
          </p:sp>
        </mc:Fallback>
      </mc:AlternateContent>
    </p:spTree>
    <p:extLst>
      <p:ext uri="{BB962C8B-B14F-4D97-AF65-F5344CB8AC3E}">
        <p14:creationId xmlns:p14="http://schemas.microsoft.com/office/powerpoint/2010/main" val="2694634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6240" y="428"/>
            <a:ext cx="11079520" cy="1015663"/>
          </a:xfrm>
          <a:prstGeom prst="rect">
            <a:avLst/>
          </a:prstGeom>
        </p:spPr>
        <p:txBody>
          <a:bodyPr wrap="square">
            <a:spAutoFit/>
          </a:bodyPr>
          <a:lstStyle/>
          <a:p>
            <a:r>
              <a:rPr lang="en-CA" sz="3000" b="1" dirty="0">
                <a:solidFill>
                  <a:schemeClr val="accent6">
                    <a:lumMod val="50000"/>
                  </a:schemeClr>
                </a:solidFill>
                <a:latin typeface="Montserrat" charset="0"/>
                <a:ea typeface="Montserrat" charset="0"/>
                <a:cs typeface="Montserrat" charset="0"/>
              </a:rPr>
              <a:t>REGRESSION METRICS: MEAN ABSOLUTE PERCENTAGE ERROR (MAPE)</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7523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MAE values can range from 0 to infinity which makes it difficult to interpret the result as compared to the training data. </a:t>
                </a:r>
              </a:p>
              <a:p>
                <a:pPr marL="342900" indent="-342900" algn="l">
                  <a:buFont typeface="Arial" panose="020B0604020202020204" pitchFamily="34" charset="0"/>
                  <a:buChar char="•"/>
                </a:pPr>
                <a:r>
                  <a:rPr lang="en-CA" sz="1800" dirty="0">
                    <a:latin typeface="Montserrat" charset="0"/>
                    <a:ea typeface="Montserrat" charset="0"/>
                    <a:cs typeface="Montserrat" charset="0"/>
                  </a:rPr>
                  <a:t>Mean Absolute Percentage Error (MAPE) is the equivalent to MAE but provides the error in a percentage form and therefore overcomes MAE limitations.</a:t>
                </a:r>
              </a:p>
              <a:p>
                <a:pPr marL="342900" indent="-342900" algn="l">
                  <a:buFont typeface="Arial" panose="020B0604020202020204" pitchFamily="34" charset="0"/>
                  <a:buChar char="•"/>
                </a:pPr>
                <a:r>
                  <a:rPr lang="en-CA" sz="1800" dirty="0">
                    <a:latin typeface="Montserrat" charset="0"/>
                    <a:ea typeface="Montserrat" charset="0"/>
                    <a:cs typeface="Montserrat" charset="0"/>
                  </a:rPr>
                  <a:t>MAPE might exhibit some limitations if the data point value is zero (since there is division operation involved)</a:t>
                </a:r>
              </a:p>
              <a:p>
                <a:pPr marL="342900" indent="-342900" algn="l">
                  <a:buFont typeface="Arial" panose="020B0604020202020204" pitchFamily="34" charset="0"/>
                  <a:buChar char="•"/>
                </a:pPr>
                <a:r>
                  <a:rPr lang="en-CA" sz="1800" dirty="0">
                    <a:latin typeface="Montserrat" charset="0"/>
                    <a:ea typeface="Montserrat" charset="0"/>
                    <a:cs typeface="Montserrat" charset="0"/>
                  </a:rPr>
                  <a:t>The MAPE is calculated as follows:</a:t>
                </a:r>
              </a:p>
              <a:p>
                <a:pPr lvl="1"/>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𝑀𝐴𝑃𝐸</m:t>
                      </m:r>
                      <m:r>
                        <a:rPr lang="en-CA" sz="18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100%</m:t>
                          </m:r>
                        </m:num>
                        <m:den>
                          <m:r>
                            <a:rPr lang="en-CA" sz="2400" i="1">
                              <a:latin typeface="Cambria Math" panose="02040503050406030204" pitchFamily="18" charset="0"/>
                            </a:rPr>
                            <m:t>𝑛</m:t>
                          </m:r>
                        </m:den>
                      </m:f>
                      <m:nary>
                        <m:naryPr>
                          <m:chr m:val="∑"/>
                          <m:ctrlPr>
                            <a:rPr lang="en-CA" sz="2400" i="1">
                              <a:latin typeface="Cambria Math" panose="02040503050406030204" pitchFamily="18" charset="0"/>
                            </a:rPr>
                          </m:ctrlPr>
                        </m:naryPr>
                        <m:sub>
                          <m: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𝑛</m:t>
                          </m:r>
                        </m:sup>
                        <m:e>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sub>
                              <m:r>
                                <a:rPr lang="en-CA" sz="2400" i="1">
                                  <a:latin typeface="Cambria Math" panose="02040503050406030204" pitchFamily="18" charset="0"/>
                                </a:rPr>
                                <m:t>𝑖</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e>
                      </m:nary>
                    </m:oMath>
                  </m:oMathPara>
                </a14:m>
                <a:endParaRPr lang="en-CA" sz="24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752300" cy="4525963"/>
              </a:xfrm>
              <a:prstGeom prst="rect">
                <a:avLst/>
              </a:prstGeom>
              <a:blipFill rotWithShape="0">
                <a:blip r:embed="rId3"/>
                <a:stretch>
                  <a:fillRect l="-311" t="-1348"/>
                </a:stretch>
              </a:blipFill>
            </p:spPr>
            <p:txBody>
              <a:bodyPr/>
              <a:lstStyle/>
              <a:p>
                <a:r>
                  <a:rPr lang="en-CA">
                    <a:noFill/>
                  </a:rPr>
                  <a:t> </a:t>
                </a:r>
              </a:p>
            </p:txBody>
          </p:sp>
        </mc:Fallback>
      </mc:AlternateContent>
    </p:spTree>
    <p:extLst>
      <p:ext uri="{BB962C8B-B14F-4D97-AF65-F5344CB8AC3E}">
        <p14:creationId xmlns:p14="http://schemas.microsoft.com/office/powerpoint/2010/main" val="79864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5EE88138-48BD-46AA-94F3-3B05DD703F63}"/>
              </a:ext>
            </a:extLst>
          </p:cNvPr>
          <p:cNvSpPr/>
          <p:nvPr/>
        </p:nvSpPr>
        <p:spPr>
          <a:xfrm>
            <a:off x="556240" y="428"/>
            <a:ext cx="9474451" cy="1015663"/>
          </a:xfrm>
          <a:prstGeom prst="rect">
            <a:avLst/>
          </a:prstGeom>
        </p:spPr>
        <p:txBody>
          <a:bodyPr wrap="square">
            <a:spAutoFit/>
          </a:bodyPr>
          <a:lstStyle/>
          <a:p>
            <a:r>
              <a:rPr lang="en-CA" sz="3000" b="1" dirty="0">
                <a:solidFill>
                  <a:schemeClr val="accent6">
                    <a:lumMod val="50000"/>
                  </a:schemeClr>
                </a:solidFill>
                <a:latin typeface="Montserrat" charset="0"/>
                <a:ea typeface="Montserrat" charset="0"/>
                <a:cs typeface="Montserrat" charset="0"/>
              </a:rPr>
              <a:t>REGRESSION METRICS: MEAN PERCENTAGE ERROR (MPE)</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17523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MPE is similar to MAPE but without the absolute operation </a:t>
                </a:r>
              </a:p>
              <a:p>
                <a:pPr marL="342900" indent="-342900" algn="l">
                  <a:buFont typeface="Arial" panose="020B0604020202020204" pitchFamily="34" charset="0"/>
                  <a:buChar char="•"/>
                </a:pPr>
                <a:r>
                  <a:rPr lang="en-CA" sz="1800" dirty="0">
                    <a:latin typeface="Montserrat" charset="0"/>
                    <a:ea typeface="Montserrat" charset="0"/>
                    <a:cs typeface="Montserrat" charset="0"/>
                  </a:rPr>
                  <a:t>MPE is useful to provide an insight of how many positive errors as compared to negative ones</a:t>
                </a:r>
              </a:p>
              <a:p>
                <a:pPr marL="342900" indent="-342900" algn="l">
                  <a:buFont typeface="Arial" panose="020B0604020202020204" pitchFamily="34" charset="0"/>
                  <a:buChar char="•"/>
                </a:pPr>
                <a:r>
                  <a:rPr lang="en-CA" sz="1800" dirty="0">
                    <a:latin typeface="Montserrat" charset="0"/>
                    <a:ea typeface="Montserrat" charset="0"/>
                    <a:cs typeface="Montserrat" charset="0"/>
                  </a:rPr>
                  <a:t>The MPE is calculated as follows:</a:t>
                </a:r>
              </a:p>
              <a:p>
                <a:pPr algn="l"/>
                <a14:m>
                  <m:oMathPara xmlns:m="http://schemas.openxmlformats.org/officeDocument/2006/math">
                    <m:oMathParaPr>
                      <m:jc m:val="centerGroup"/>
                    </m:oMathParaPr>
                    <m:oMath xmlns:m="http://schemas.openxmlformats.org/officeDocument/2006/math">
                      <m:r>
                        <a:rPr lang="en-CA" sz="1400" i="1">
                          <a:latin typeface="Cambria Math" panose="02040503050406030204" pitchFamily="18" charset="0"/>
                        </a:rPr>
                        <m:t>𝑀𝑃𝐸</m:t>
                      </m:r>
                      <m:r>
                        <a:rPr lang="en-CA" sz="1400" i="1">
                          <a:latin typeface="Cambria Math" panose="02040503050406030204" pitchFamily="18" charset="0"/>
                        </a:rPr>
                        <m:t>=</m:t>
                      </m:r>
                      <m:f>
                        <m:fPr>
                          <m:ctrlPr>
                            <a:rPr lang="en-CA" sz="1800" i="1">
                              <a:latin typeface="Cambria Math" panose="02040503050406030204" pitchFamily="18" charset="0"/>
                            </a:rPr>
                          </m:ctrlPr>
                        </m:fPr>
                        <m:num>
                          <m:r>
                            <a:rPr lang="en-CA" sz="1800" i="1">
                              <a:latin typeface="Cambria Math" panose="02040503050406030204" pitchFamily="18" charset="0"/>
                            </a:rPr>
                            <m:t>100%</m:t>
                          </m:r>
                        </m:num>
                        <m:den>
                          <m:r>
                            <a:rPr lang="en-CA" sz="1800" i="1">
                              <a:latin typeface="Cambria Math" panose="02040503050406030204" pitchFamily="18" charset="0"/>
                            </a:rPr>
                            <m:t>𝑛</m:t>
                          </m:r>
                        </m:den>
                      </m:f>
                      <m:nary>
                        <m:naryPr>
                          <m:chr m:val="∑"/>
                          <m:ctrlPr>
                            <a:rPr lang="en-CA" sz="1800" i="1">
                              <a:latin typeface="Cambria Math" panose="02040503050406030204" pitchFamily="18" charset="0"/>
                            </a:rPr>
                          </m:ctrlPr>
                        </m:naryPr>
                        <m:sub>
                          <m:r>
                            <a:rPr lang="en-CA" sz="1800" i="1">
                              <a:latin typeface="Cambria Math" panose="02040503050406030204" pitchFamily="18" charset="0"/>
                            </a:rPr>
                            <m:t>𝑖</m:t>
                          </m:r>
                          <m:r>
                            <a:rPr lang="en-CA" sz="1800" i="1">
                              <a:latin typeface="Cambria Math" panose="02040503050406030204" pitchFamily="18" charset="0"/>
                            </a:rPr>
                            <m:t>=1</m:t>
                          </m:r>
                        </m:sub>
                        <m:sup>
                          <m:r>
                            <a:rPr lang="en-CA" sz="1800" i="1">
                              <a:latin typeface="Cambria Math" panose="02040503050406030204" pitchFamily="18" charset="0"/>
                            </a:rPr>
                            <m:t>𝑛</m:t>
                          </m:r>
                        </m:sup>
                        <m:e>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𝑦</m:t>
                              </m:r>
                            </m:e>
                            <m:sub>
                              <m:r>
                                <a:rPr lang="en-CA" sz="1800" i="1">
                                  <a:latin typeface="Cambria Math" panose="02040503050406030204" pitchFamily="18" charset="0"/>
                                </a:rPr>
                                <m:t>𝑖</m:t>
                              </m:r>
                            </m:sub>
                          </m:sSub>
                          <m:r>
                            <a:rPr lang="en-CA" sz="1800" i="1">
                              <a:latin typeface="Cambria Math" panose="02040503050406030204" pitchFamily="18" charset="0"/>
                            </a:rPr>
                            <m:t>−</m:t>
                          </m:r>
                          <m:sSub>
                            <m:sSubPr>
                              <m:ctrlPr>
                                <a:rPr lang="en-CA" sz="1800" i="1">
                                  <a:latin typeface="Cambria Math" panose="02040503050406030204" pitchFamily="18" charset="0"/>
                                </a:rPr>
                              </m:ctrlPr>
                            </m:sSubPr>
                            <m:e>
                              <m:acc>
                                <m:accPr>
                                  <m:chr m:val="̂"/>
                                  <m:ctrlPr>
                                    <a:rPr lang="en-CA" sz="1800" i="1">
                                      <a:latin typeface="Cambria Math" panose="02040503050406030204" pitchFamily="18" charset="0"/>
                                    </a:rPr>
                                  </m:ctrlPr>
                                </m:accPr>
                                <m:e>
                                  <m:r>
                                    <a:rPr lang="en-CA" sz="1800" i="1">
                                      <a:latin typeface="Cambria Math" panose="02040503050406030204" pitchFamily="18" charset="0"/>
                                    </a:rPr>
                                    <m:t>𝑦</m:t>
                                  </m:r>
                                </m:e>
                              </m:acc>
                            </m:e>
                            <m:sub>
                              <m:r>
                                <a:rPr lang="en-CA" sz="1800" i="1">
                                  <a:latin typeface="Cambria Math" panose="02040503050406030204" pitchFamily="18" charset="0"/>
                                </a:rPr>
                                <m:t>𝑖</m:t>
                              </m:r>
                            </m:sub>
                          </m:sSub>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𝑦</m:t>
                              </m:r>
                            </m:e>
                            <m:sub>
                              <m:r>
                                <a:rPr lang="en-CA" sz="1800" i="1">
                                  <a:latin typeface="Cambria Math" panose="02040503050406030204" pitchFamily="18" charset="0"/>
                                </a:rPr>
                                <m:t>𝑖</m:t>
                              </m:r>
                            </m:sub>
                          </m:sSub>
                        </m:e>
                      </m:nary>
                    </m:oMath>
                  </m:oMathPara>
                </a14:m>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1752300" cy="4525963"/>
              </a:xfrm>
              <a:prstGeom prst="rect">
                <a:avLst/>
              </a:prstGeom>
              <a:blipFill rotWithShape="0">
                <a:blip r:embed="rId3"/>
                <a:stretch>
                  <a:fillRect l="-311" t="-1348"/>
                </a:stretch>
              </a:blipFill>
            </p:spPr>
            <p:txBody>
              <a:bodyPr/>
              <a:lstStyle/>
              <a:p>
                <a:r>
                  <a:rPr lang="en-CA">
                    <a:noFill/>
                  </a:rPr>
                  <a:t> </a:t>
                </a:r>
              </a:p>
            </p:txBody>
          </p:sp>
        </mc:Fallback>
      </mc:AlternateContent>
    </p:spTree>
    <p:extLst>
      <p:ext uri="{BB962C8B-B14F-4D97-AF65-F5344CB8AC3E}">
        <p14:creationId xmlns:p14="http://schemas.microsoft.com/office/powerpoint/2010/main" val="183652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Прямоугольник 9">
                <a:extLst>
                  <a:ext uri="{FF2B5EF4-FFF2-40B4-BE49-F238E27FC236}">
                    <a16:creationId xmlns:a16="http://schemas.microsoft.com/office/drawing/2014/main" id="{5EE88138-48BD-46AA-94F3-3B05DD703F63}"/>
                  </a:ext>
                </a:extLst>
              </p:cNvPr>
              <p:cNvSpPr/>
              <p:nvPr/>
            </p:nvSpPr>
            <p:spPr>
              <a:xfrm>
                <a:off x="362276" y="226192"/>
                <a:ext cx="10564342" cy="1055161"/>
              </a:xfrm>
              <a:prstGeom prst="rect">
                <a:avLst/>
              </a:prstGeom>
            </p:spPr>
            <p:txBody>
              <a:bodyPr wrap="square">
                <a:spAutoFit/>
              </a:bodyPr>
              <a:lstStyle/>
              <a:p>
                <a:r>
                  <a:rPr lang="en-CA" sz="3000" b="1" dirty="0">
                    <a:solidFill>
                      <a:schemeClr val="accent6">
                        <a:lumMod val="50000"/>
                      </a:schemeClr>
                    </a:solidFill>
                    <a:latin typeface="Montserrat" charset="0"/>
                    <a:ea typeface="Montserrat" charset="0"/>
                    <a:cs typeface="Montserrat" charset="0"/>
                  </a:rPr>
                  <a:t>REGRESSION METRICS: R SQUARE (</a:t>
                </a:r>
                <a14:m>
                  <m:oMath xmlns:m="http://schemas.openxmlformats.org/officeDocument/2006/math">
                    <m:sSup>
                      <m:sSupPr>
                        <m:ctrlPr>
                          <a:rPr lang="en-CA" sz="3000" b="1" i="1" smtClean="0">
                            <a:solidFill>
                              <a:schemeClr val="accent6">
                                <a:lumMod val="50000"/>
                              </a:schemeClr>
                            </a:solidFill>
                            <a:latin typeface="Cambria Math" panose="02040503050406030204" pitchFamily="18" charset="0"/>
                            <a:ea typeface="Montserrat" charset="0"/>
                            <a:cs typeface="Montserrat" charset="0"/>
                          </a:rPr>
                        </m:ctrlPr>
                      </m:sSupPr>
                      <m:e>
                        <m:r>
                          <a:rPr lang="en-CA" sz="3000" b="1" i="1" smtClean="0">
                            <a:solidFill>
                              <a:schemeClr val="accent6">
                                <a:lumMod val="50000"/>
                              </a:schemeClr>
                            </a:solidFill>
                            <a:latin typeface="Cambria Math" panose="02040503050406030204" pitchFamily="18" charset="0"/>
                            <a:ea typeface="Montserrat" charset="0"/>
                            <a:cs typeface="Montserrat" charset="0"/>
                          </a:rPr>
                          <m:t>𝑹</m:t>
                        </m:r>
                      </m:e>
                      <m:sup>
                        <m:r>
                          <a:rPr lang="en-CA" sz="3000" b="1" i="1" smtClean="0">
                            <a:solidFill>
                              <a:schemeClr val="accent6">
                                <a:lumMod val="50000"/>
                              </a:schemeClr>
                            </a:solidFill>
                            <a:latin typeface="Cambria Math" panose="02040503050406030204" pitchFamily="18" charset="0"/>
                            <a:ea typeface="Montserrat" charset="0"/>
                            <a:cs typeface="Montserrat" charset="0"/>
                          </a:rPr>
                          <m:t>𝟐</m:t>
                        </m:r>
                      </m:sup>
                    </m:sSup>
                  </m:oMath>
                </a14:m>
                <a:r>
                  <a:rPr lang="en-CA" sz="3000" b="1" dirty="0">
                    <a:solidFill>
                      <a:schemeClr val="accent6">
                        <a:lumMod val="50000"/>
                      </a:schemeClr>
                    </a:solidFill>
                    <a:latin typeface="Montserrat" charset="0"/>
                    <a:ea typeface="Montserrat" charset="0"/>
                    <a:cs typeface="Montserrat" charset="0"/>
                  </a:rPr>
                  <a:t>)-COEFFICIENT OF DETERMINATION</a:t>
                </a:r>
              </a:p>
            </p:txBody>
          </p:sp>
        </mc:Choice>
        <mc:Fallback>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362276" y="226192"/>
                <a:ext cx="10564342" cy="1055161"/>
              </a:xfrm>
              <a:prstGeom prst="rect">
                <a:avLst/>
              </a:prstGeom>
              <a:blipFill>
                <a:blip r:embed="rId2"/>
                <a:stretch>
                  <a:fillRect l="-1327" t="-5780" b="-14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078248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R-square or the coefficient of determination represents the proportion of variance (of y) that has been explained by the independent variables in the model. </a:t>
                </a:r>
              </a:p>
              <a:p>
                <a:pPr marL="342900" indent="-342900" algn="l">
                  <a:buFont typeface="Arial" panose="020B0604020202020204" pitchFamily="34" charset="0"/>
                  <a:buChar char="•"/>
                </a:pPr>
                <a:r>
                  <a:rPr lang="en-CA" sz="1800" dirty="0">
                    <a:latin typeface="Montserrat" charset="0"/>
                    <a:ea typeface="Montserrat" charset="0"/>
                    <a:cs typeface="Montserrat" charset="0"/>
                  </a:rPr>
                  <a:t>If </a:t>
                </a:r>
                <a14:m>
                  <m:oMath xmlns:m="http://schemas.openxmlformats.org/officeDocument/2006/math">
                    <m:sSup>
                      <m:sSupPr>
                        <m:ctrlPr>
                          <a:rPr lang="en-CA" sz="1800" b="0" i="1" dirty="0" smtClean="0">
                            <a:latin typeface="Cambria Math" panose="02040503050406030204" pitchFamily="18" charset="0"/>
                            <a:ea typeface="Montserrat" charset="0"/>
                            <a:cs typeface="Montserrat" charset="0"/>
                          </a:rPr>
                        </m:ctrlPr>
                      </m:sSupPr>
                      <m:e>
                        <m:r>
                          <a:rPr lang="en-CA" sz="1800" i="1" dirty="0" smtClean="0">
                            <a:latin typeface="Cambria Math" panose="02040503050406030204" pitchFamily="18" charset="0"/>
                            <a:ea typeface="Montserrat" charset="0"/>
                            <a:cs typeface="Montserrat" charset="0"/>
                          </a:rPr>
                          <m:t>𝑅</m:t>
                        </m:r>
                      </m:e>
                      <m:sup>
                        <m:r>
                          <a:rPr lang="en-CA" sz="1800" b="0" i="1" dirty="0" smtClean="0">
                            <a:latin typeface="Cambria Math" panose="02040503050406030204" pitchFamily="18" charset="0"/>
                            <a:ea typeface="Montserrat" charset="0"/>
                            <a:cs typeface="Montserrat" charset="0"/>
                          </a:rPr>
                          <m:t>2</m:t>
                        </m:r>
                      </m:sup>
                    </m:sSup>
                    <m:r>
                      <a:rPr lang="en-CA" sz="1800" i="1" dirty="0" smtClean="0">
                        <a:latin typeface="Cambria Math" panose="02040503050406030204" pitchFamily="18" charset="0"/>
                        <a:ea typeface="Montserrat" charset="0"/>
                        <a:cs typeface="Montserrat" charset="0"/>
                      </a:rPr>
                      <m:t>=80</m:t>
                    </m:r>
                  </m:oMath>
                </a14:m>
                <a:r>
                  <a:rPr lang="en-CA" sz="1800" dirty="0">
                    <a:latin typeface="Montserrat" charset="0"/>
                    <a:ea typeface="Montserrat" charset="0"/>
                    <a:cs typeface="Montserrat" charset="0"/>
                  </a:rPr>
                  <a:t>, this means that 80% of the increase in ice cream cart revenue is due to increase in temperature. </a:t>
                </a:r>
              </a:p>
              <a:p>
                <a:pPr marL="342900" indent="-342900" algn="l">
                  <a:buFont typeface="Arial" panose="020B0604020202020204" pitchFamily="34" charset="0"/>
                  <a:buChar char="•"/>
                </a:pPr>
                <a:r>
                  <a:rPr lang="en-CA" sz="1800" dirty="0">
                    <a:latin typeface="Montserrat" charset="0"/>
                    <a:ea typeface="Montserrat" charset="0"/>
                    <a:cs typeface="Montserrat" charset="0"/>
                  </a:rPr>
                  <a:t> </a:t>
                </a:r>
              </a:p>
              <a:p>
                <a:pPr lvl="1"/>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0782482" cy="4525963"/>
              </a:xfrm>
              <a:prstGeom prst="rect">
                <a:avLst/>
              </a:prstGeom>
              <a:blipFill rotWithShape="0">
                <a:blip r:embed="rId4"/>
                <a:stretch>
                  <a:fillRect l="-339" t="-1348" r="-57"/>
                </a:stretch>
              </a:blipFill>
            </p:spPr>
            <p:txBody>
              <a:bodyPr/>
              <a:lstStyle/>
              <a:p>
                <a:r>
                  <a:rPr lang="en-CA">
                    <a:noFill/>
                  </a:rPr>
                  <a:t> </a:t>
                </a:r>
              </a:p>
            </p:txBody>
          </p:sp>
        </mc:Fallback>
      </mc:AlternateContent>
      <p:cxnSp>
        <p:nvCxnSpPr>
          <p:cNvPr id="5" name="Straight Arrow Connector 4"/>
          <p:cNvCxnSpPr/>
          <p:nvPr/>
        </p:nvCxnSpPr>
        <p:spPr>
          <a:xfrm flipV="1">
            <a:off x="2318945" y="5409455"/>
            <a:ext cx="3907020" cy="25073"/>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332470" y="2857882"/>
            <a:ext cx="17133" cy="2599674"/>
          </a:xfrm>
          <a:prstGeom prst="straightConnector1">
            <a:avLst/>
          </a:prstGeom>
          <a:ln w="57150">
            <a:solidFill>
              <a:srgbClr val="124359"/>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023349" y="4220513"/>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3505041" y="391751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3765974" y="4297895"/>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196017" y="3372056"/>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878899" y="2540054"/>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4935598" y="3043517"/>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077697" y="3549722"/>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4272455" y="3832808"/>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675176" y="3050000"/>
            <a:ext cx="284199" cy="300118"/>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p:cNvSpPr txBox="1"/>
          <p:nvPr/>
        </p:nvSpPr>
        <p:spPr>
          <a:xfrm>
            <a:off x="3023349" y="5463318"/>
            <a:ext cx="3002745" cy="461665"/>
          </a:xfrm>
          <a:prstGeom prst="rect">
            <a:avLst/>
          </a:prstGeom>
          <a:noFill/>
        </p:spPr>
        <p:txBody>
          <a:bodyPr wrap="none" rtlCol="0">
            <a:spAutoFit/>
          </a:bodyPr>
          <a:lstStyle/>
          <a:p>
            <a:r>
              <a:rPr lang="en-CA" sz="2400" b="1" dirty="0"/>
              <a:t>TEMPERATURE (</a:t>
            </a:r>
            <a:r>
              <a:rPr lang="en-CA" sz="2400" b="1" dirty="0" err="1"/>
              <a:t>DegC</a:t>
            </a:r>
            <a:r>
              <a:rPr lang="en-CA" sz="2400" b="1" dirty="0"/>
              <a:t>)</a:t>
            </a:r>
          </a:p>
        </p:txBody>
      </p:sp>
      <p:sp>
        <p:nvSpPr>
          <p:cNvPr id="20" name="TextBox 19"/>
          <p:cNvSpPr txBox="1"/>
          <p:nvPr/>
        </p:nvSpPr>
        <p:spPr>
          <a:xfrm rot="16200000">
            <a:off x="1151468" y="3836740"/>
            <a:ext cx="1811714" cy="461665"/>
          </a:xfrm>
          <a:prstGeom prst="rect">
            <a:avLst/>
          </a:prstGeom>
          <a:noFill/>
        </p:spPr>
        <p:txBody>
          <a:bodyPr wrap="none" rtlCol="0">
            <a:spAutoFit/>
          </a:bodyPr>
          <a:lstStyle/>
          <a:p>
            <a:r>
              <a:rPr lang="en-CA" sz="2400" b="1" dirty="0"/>
              <a:t>REVENUE($)</a:t>
            </a:r>
          </a:p>
        </p:txBody>
      </p:sp>
      <p:cxnSp>
        <p:nvCxnSpPr>
          <p:cNvPr id="21" name="Straight Connector 20"/>
          <p:cNvCxnSpPr/>
          <p:nvPr/>
        </p:nvCxnSpPr>
        <p:spPr>
          <a:xfrm flipH="1">
            <a:off x="2370398" y="2942272"/>
            <a:ext cx="3595707" cy="1951525"/>
          </a:xfrm>
          <a:prstGeom prst="line">
            <a:avLst/>
          </a:prstGeom>
          <a:ln w="57150">
            <a:solidFill>
              <a:srgbClr val="A5D9E7"/>
            </a:solidFill>
          </a:ln>
        </p:spPr>
        <p:style>
          <a:lnRef idx="1">
            <a:schemeClr val="accent1"/>
          </a:lnRef>
          <a:fillRef idx="0">
            <a:schemeClr val="accent1"/>
          </a:fillRef>
          <a:effectRef idx="0">
            <a:schemeClr val="accent1"/>
          </a:effectRef>
          <a:fontRef idx="minor">
            <a:schemeClr val="tx1"/>
          </a:fontRef>
        </p:style>
      </p:cxnSp>
      <p:pic>
        <p:nvPicPr>
          <p:cNvPr id="23" name="Picture 2" descr="Image result for ice cream stan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4994" y="2702026"/>
            <a:ext cx="2834065" cy="273487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6447199" y="6293339"/>
            <a:ext cx="3482823" cy="430887"/>
          </a:xfrm>
          <a:prstGeom prst="rect">
            <a:avLst/>
          </a:prstGeom>
        </p:spPr>
        <p:txBody>
          <a:bodyPr wrap="square">
            <a:spAutoFit/>
          </a:bodyPr>
          <a:lstStyle/>
          <a:p>
            <a:r>
              <a:rPr lang="en-CA" sz="1100" b="1" dirty="0"/>
              <a:t>Source: </a:t>
            </a:r>
            <a:r>
              <a:rPr lang="en-CA" sz="1100" dirty="0"/>
              <a:t>https://www.goodfreephotos.com/vector-images/ice-cream-stand-vector-clipart.png.php</a:t>
            </a:r>
          </a:p>
        </p:txBody>
      </p:sp>
    </p:spTree>
    <p:extLst>
      <p:ext uri="{BB962C8B-B14F-4D97-AF65-F5344CB8AC3E}">
        <p14:creationId xmlns:p14="http://schemas.microsoft.com/office/powerpoint/2010/main" val="165034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2" presetClass="entr" presetSubtype="4"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Прямоугольник 9">
                <a:extLst>
                  <a:ext uri="{FF2B5EF4-FFF2-40B4-BE49-F238E27FC236}">
                    <a16:creationId xmlns:a16="http://schemas.microsoft.com/office/drawing/2014/main" id="{5EE88138-48BD-46AA-94F3-3B05DD703F63}"/>
                  </a:ext>
                </a:extLst>
              </p:cNvPr>
              <p:cNvSpPr/>
              <p:nvPr/>
            </p:nvSpPr>
            <p:spPr>
              <a:xfrm>
                <a:off x="362276" y="226192"/>
                <a:ext cx="10952269" cy="1487780"/>
              </a:xfrm>
              <a:prstGeom prst="rect">
                <a:avLst/>
              </a:prstGeom>
            </p:spPr>
            <p:txBody>
              <a:bodyPr wrap="square">
                <a:spAutoFit/>
              </a:bodyPr>
              <a:lstStyle/>
              <a:p>
                <a:r>
                  <a:rPr lang="en-CA" sz="3000" b="1" dirty="0">
                    <a:solidFill>
                      <a:schemeClr val="accent6">
                        <a:lumMod val="50000"/>
                      </a:schemeClr>
                    </a:solidFill>
                    <a:latin typeface="Montserrat" charset="0"/>
                    <a:ea typeface="Montserrat" charset="0"/>
                    <a:cs typeface="Montserrat" charset="0"/>
                  </a:rPr>
                  <a:t>REGRESSION METRICS: R SQUARE (</a:t>
                </a:r>
                <a14:m>
                  <m:oMath xmlns:m="http://schemas.openxmlformats.org/officeDocument/2006/math">
                    <m:sSup>
                      <m:sSupPr>
                        <m:ctrlPr>
                          <a:rPr lang="en-CA" sz="3000" b="1" i="1">
                            <a:solidFill>
                              <a:schemeClr val="accent6">
                                <a:lumMod val="50000"/>
                              </a:schemeClr>
                            </a:solidFill>
                            <a:latin typeface="Cambria Math" panose="02040503050406030204" pitchFamily="18" charset="0"/>
                            <a:ea typeface="Montserrat" charset="0"/>
                            <a:cs typeface="Montserrat" charset="0"/>
                          </a:rPr>
                        </m:ctrlPr>
                      </m:sSupPr>
                      <m:e>
                        <m:r>
                          <a:rPr lang="en-CA" sz="3000" b="1" i="1">
                            <a:solidFill>
                              <a:schemeClr val="accent6">
                                <a:lumMod val="50000"/>
                              </a:schemeClr>
                            </a:solidFill>
                            <a:latin typeface="Cambria Math" panose="02040503050406030204" pitchFamily="18" charset="0"/>
                            <a:ea typeface="Montserrat" charset="0"/>
                            <a:cs typeface="Montserrat" charset="0"/>
                          </a:rPr>
                          <m:t>𝑹</m:t>
                        </m:r>
                      </m:e>
                      <m:sup>
                        <m:r>
                          <a:rPr lang="en-CA" sz="3000" b="1" i="1">
                            <a:solidFill>
                              <a:schemeClr val="accent6">
                                <a:lumMod val="50000"/>
                              </a:schemeClr>
                            </a:solidFill>
                            <a:latin typeface="Cambria Math" panose="02040503050406030204" pitchFamily="18" charset="0"/>
                            <a:ea typeface="Montserrat" charset="0"/>
                            <a:cs typeface="Montserrat" charset="0"/>
                          </a:rPr>
                          <m:t>𝟐</m:t>
                        </m:r>
                      </m:sup>
                    </m:sSup>
                  </m:oMath>
                </a14:m>
                <a:r>
                  <a:rPr lang="en-CA" sz="3000" b="1" dirty="0">
                    <a:solidFill>
                      <a:schemeClr val="accent6">
                        <a:lumMod val="50000"/>
                      </a:schemeClr>
                    </a:solidFill>
                    <a:latin typeface="Montserrat" charset="0"/>
                    <a:ea typeface="Montserrat" charset="0"/>
                    <a:cs typeface="Montserrat" charset="0"/>
                  </a:rPr>
                  <a:t>)-COEFFICIENT OF DETERMINATION</a:t>
                </a:r>
              </a:p>
              <a:p>
                <a:endParaRPr lang="en-CA" sz="3000" b="1" dirty="0">
                  <a:solidFill>
                    <a:schemeClr val="accent6">
                      <a:lumMod val="50000"/>
                    </a:schemeClr>
                  </a:solidFill>
                  <a:latin typeface="Montserrat" charset="0"/>
                  <a:ea typeface="Montserrat" charset="0"/>
                  <a:cs typeface="Montserrat" charset="0"/>
                </a:endParaRPr>
              </a:p>
            </p:txBody>
          </p:sp>
        </mc:Choice>
        <mc:Fallback>
          <p:sp>
            <p:nvSpPr>
              <p:cNvPr id="10" name="Прямоугольник 9">
                <a:extLst>
                  <a:ext uri="{FF2B5EF4-FFF2-40B4-BE49-F238E27FC236}">
                    <a16:creationId xmlns:a16="http://schemas.microsoft.com/office/drawing/2014/main" id="{5EE88138-48BD-46AA-94F3-3B05DD703F63}"/>
                  </a:ext>
                </a:extLst>
              </p:cNvPr>
              <p:cNvSpPr>
                <a:spLocks noRot="1" noChangeAspect="1" noMove="1" noResize="1" noEditPoints="1" noAdjustHandles="1" noChangeArrowheads="1" noChangeShapeType="1" noTextEdit="1"/>
              </p:cNvSpPr>
              <p:nvPr/>
            </p:nvSpPr>
            <p:spPr>
              <a:xfrm>
                <a:off x="362276" y="226192"/>
                <a:ext cx="10952269" cy="1487780"/>
              </a:xfrm>
              <a:prstGeom prst="rect">
                <a:avLst/>
              </a:prstGeom>
              <a:blipFill>
                <a:blip r:embed="rId2"/>
                <a:stretch>
                  <a:fillRect l="-1280" t="-4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txBox="1">
                <a:spLocks/>
              </p:cNvSpPr>
              <p:nvPr/>
            </p:nvSpPr>
            <p:spPr>
              <a:xfrm>
                <a:off x="439700" y="1278900"/>
                <a:ext cx="1078248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800" dirty="0">
                    <a:latin typeface="Montserrat" charset="0"/>
                    <a:ea typeface="Montserrat" charset="0"/>
                    <a:cs typeface="Montserrat" charset="0"/>
                  </a:rPr>
                  <a:t>R-square or the coefficient of determination represents the proportion of variance (</a:t>
                </a:r>
                <a14:m>
                  <m:oMath xmlns:m="http://schemas.openxmlformats.org/officeDocument/2006/math">
                    <m:r>
                      <a:rPr lang="en-CA" sz="1800" i="1" dirty="0" smtClean="0">
                        <a:latin typeface="Cambria Math" panose="02040503050406030204" pitchFamily="18" charset="0"/>
                        <a:ea typeface="Montserrat" charset="0"/>
                        <a:cs typeface="Montserrat" charset="0"/>
                      </a:rPr>
                      <m:t>𝑦</m:t>
                    </m:r>
                  </m:oMath>
                </a14:m>
                <a:r>
                  <a:rPr lang="en-CA" sz="1800" dirty="0">
                    <a:latin typeface="Montserrat" charset="0"/>
                    <a:ea typeface="Montserrat" charset="0"/>
                    <a:cs typeface="Montserrat" charset="0"/>
                  </a:rPr>
                  <a:t>) that has been explained by the independent variables (</a:t>
                </a:r>
                <a14:m>
                  <m:oMath xmlns:m="http://schemas.openxmlformats.org/officeDocument/2006/math">
                    <m:r>
                      <a:rPr lang="en-CA" sz="1800" i="1" dirty="0" smtClean="0">
                        <a:latin typeface="Cambria Math" panose="02040503050406030204" pitchFamily="18" charset="0"/>
                        <a:ea typeface="Montserrat" charset="0"/>
                        <a:cs typeface="Montserrat" charset="0"/>
                      </a:rPr>
                      <m:t>𝑋</m:t>
                    </m:r>
                  </m:oMath>
                </a14:m>
                <a:r>
                  <a:rPr lang="en-CA" sz="1800" dirty="0">
                    <a:latin typeface="Montserrat" charset="0"/>
                    <a:ea typeface="Montserrat" charset="0"/>
                    <a:cs typeface="Montserrat" charset="0"/>
                  </a:rPr>
                  <a:t>) in the model. </a:t>
                </a:r>
              </a:p>
              <a:p>
                <a:pPr marL="342900" indent="-342900" algn="l">
                  <a:buFont typeface="Arial" panose="020B0604020202020204" pitchFamily="34" charset="0"/>
                  <a:buChar char="•"/>
                </a:pPr>
                <a:r>
                  <a:rPr lang="en-CA" sz="1800" dirty="0">
                    <a:latin typeface="Montserrat" charset="0"/>
                    <a:ea typeface="Montserrat" charset="0"/>
                    <a:cs typeface="Montserrat" charset="0"/>
                  </a:rPr>
                  <a:t>It provides an indication of goodness of fit and therefore a measure of how well unseen samples are likely to be predicted by the model, through the proportion of explained variance.</a:t>
                </a:r>
              </a:p>
              <a:p>
                <a:pPr marL="342900" indent="-342900" algn="l">
                  <a:buFont typeface="Arial" panose="020B0604020202020204" pitchFamily="34" charset="0"/>
                  <a:buChar char="•"/>
                </a:pPr>
                <a:r>
                  <a:rPr lang="en-CA" sz="1800" dirty="0">
                    <a:latin typeface="Montserrat" charset="0"/>
                    <a:ea typeface="Montserrat" charset="0"/>
                    <a:cs typeface="Montserrat" charset="0"/>
                  </a:rPr>
                  <a:t>Best possible score is 1.0</a:t>
                </a:r>
              </a:p>
              <a:p>
                <a:pPr marL="342900" indent="-342900" algn="l">
                  <a:buFont typeface="Arial" panose="020B0604020202020204" pitchFamily="34" charset="0"/>
                  <a:buChar char="•"/>
                </a:pPr>
                <a:r>
                  <a:rPr lang="en-CA" sz="1800" dirty="0">
                    <a:latin typeface="Montserrat" charset="0"/>
                    <a:ea typeface="Montserrat" charset="0"/>
                    <a:cs typeface="Montserrat" charset="0"/>
                  </a:rPr>
                  <a:t>A constant model that always predicts the expected value of y, disregarding the input features, would get a R² score of 0.0.</a:t>
                </a:r>
                <a:endParaRPr lang="en-CA" dirty="0"/>
              </a:p>
              <a:p>
                <a:pPr lvl="1"/>
                <a14:m>
                  <m:oMathPara xmlns:m="http://schemas.openxmlformats.org/officeDocument/2006/math">
                    <m:oMathParaPr>
                      <m:jc m:val="centerGroup"/>
                    </m:oMathParaPr>
                    <m:oMath xmlns:m="http://schemas.openxmlformats.org/officeDocument/2006/math">
                      <m:sSup>
                        <m:sSupPr>
                          <m:ctrlPr>
                            <a:rPr lang="en-CA" sz="1800" i="1">
                              <a:latin typeface="Cambria Math" panose="02040503050406030204" pitchFamily="18" charset="0"/>
                            </a:rPr>
                          </m:ctrlPr>
                        </m:sSupPr>
                        <m:e>
                          <m:r>
                            <a:rPr lang="en-CA" sz="1800" i="1">
                              <a:latin typeface="Cambria Math" panose="02040503050406030204" pitchFamily="18" charset="0"/>
                            </a:rPr>
                            <m:t>𝑅</m:t>
                          </m:r>
                        </m:e>
                        <m:sup>
                          <m:r>
                            <a:rPr lang="en-CA" sz="1800" i="1">
                              <a:latin typeface="Cambria Math" panose="02040503050406030204" pitchFamily="18" charset="0"/>
                            </a:rPr>
                            <m:t>2</m:t>
                          </m:r>
                        </m:sup>
                      </m:sSup>
                      <m:r>
                        <a:rPr lang="en-CA" sz="1800" i="1">
                          <a:latin typeface="Cambria Math" panose="02040503050406030204" pitchFamily="18" charset="0"/>
                        </a:rPr>
                        <m:t>=1−</m:t>
                      </m:r>
                      <m:f>
                        <m:fPr>
                          <m:ctrlPr>
                            <a:rPr lang="en-CA" sz="2400" i="1">
                              <a:latin typeface="Cambria Math" panose="02040503050406030204" pitchFamily="18" charset="0"/>
                            </a:rPr>
                          </m:ctrlPr>
                        </m:fPr>
                        <m:num>
                          <m:nary>
                            <m:naryPr>
                              <m:chr m:val="∑"/>
                              <m:ctrlPr>
                                <a:rPr lang="en-CA" sz="2400" i="1">
                                  <a:latin typeface="Cambria Math" panose="02040503050406030204" pitchFamily="18" charset="0"/>
                                </a:rPr>
                              </m:ctrlPr>
                            </m:naryPr>
                            <m:sub>
                              <m: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𝑛</m:t>
                              </m:r>
                            </m:sup>
                            <m:e>
                              <m:sSup>
                                <m:sSupPr>
                                  <m:ctrlPr>
                                    <a:rPr lang="en-CA" sz="2400" i="1">
                                      <a:latin typeface="Cambria Math" panose="02040503050406030204" pitchFamily="18" charset="0"/>
                                    </a:rPr>
                                  </m:ctrlPr>
                                </m:sSupPr>
                                <m:e>
                                  <m:d>
                                    <m:dPr>
                                      <m:ctrlPr>
                                        <a:rPr lang="en-CA" sz="2400" i="1">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sub>
                                          <m:r>
                                            <a:rPr lang="en-CA" sz="2400" i="1">
                                              <a:latin typeface="Cambria Math" panose="02040503050406030204" pitchFamily="18" charset="0"/>
                                            </a:rPr>
                                            <m:t>𝑖</m:t>
                                          </m:r>
                                        </m:sub>
                                      </m:sSub>
                                    </m:e>
                                  </m:d>
                                </m:e>
                                <m:sup>
                                  <m:r>
                                    <a:rPr lang="en-CA" sz="2400" i="1">
                                      <a:latin typeface="Cambria Math" panose="02040503050406030204" pitchFamily="18" charset="0"/>
                                    </a:rPr>
                                    <m:t>2</m:t>
                                  </m:r>
                                </m:sup>
                              </m:sSup>
                            </m:e>
                          </m:nary>
                        </m:num>
                        <m:den>
                          <m:nary>
                            <m:naryPr>
                              <m:chr m:val="∑"/>
                              <m:ctrlPr>
                                <a:rPr lang="en-CA" sz="2400" i="1">
                                  <a:latin typeface="Cambria Math" panose="02040503050406030204" pitchFamily="18" charset="0"/>
                                </a:rPr>
                              </m:ctrlPr>
                            </m:naryPr>
                            <m:sub>
                              <m: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𝑛</m:t>
                              </m:r>
                            </m:sup>
                            <m:e>
                              <m:sSup>
                                <m:sSupPr>
                                  <m:ctrlPr>
                                    <a:rPr lang="en-CA" sz="2400" i="1">
                                      <a:latin typeface="Cambria Math" panose="02040503050406030204" pitchFamily="18" charset="0"/>
                                    </a:rPr>
                                  </m:ctrlPr>
                                </m:sSupPr>
                                <m:e>
                                  <m:d>
                                    <m:dPr>
                                      <m:ctrlPr>
                                        <a:rPr lang="en-CA" sz="2400" i="1">
                                          <a:latin typeface="Cambria Math" panose="02040503050406030204" pitchFamily="18" charset="0"/>
                                        </a:rPr>
                                      </m:ctrlPr>
                                    </m:dPr>
                                    <m:e>
                                      <m:sSub>
                                        <m:sSubPr>
                                          <m:ctrlPr>
                                            <a:rPr lang="en-CA" sz="2400" i="1">
                                              <a:latin typeface="Cambria Math" panose="02040503050406030204" pitchFamily="18" charset="0"/>
                                            </a:rPr>
                                          </m:ctrlPr>
                                        </m:sSubPr>
                                        <m:e>
                                          <m:r>
                                            <a:rPr lang="en-CA" sz="2400" i="1">
                                              <a:latin typeface="Cambria Math" panose="02040503050406030204" pitchFamily="18" charset="0"/>
                                            </a:rPr>
                                            <m:t>𝑦</m:t>
                                          </m:r>
                                        </m:e>
                                        <m:sub>
                                          <m:r>
                                            <a:rPr lang="en-CA" sz="2400" i="1">
                                              <a:latin typeface="Cambria Math" panose="02040503050406030204" pitchFamily="18" charset="0"/>
                                            </a:rPr>
                                            <m:t>𝑖</m:t>
                                          </m:r>
                                        </m:sub>
                                      </m:sSub>
                                      <m:r>
                                        <a:rPr lang="en-CA" sz="2400" i="1">
                                          <a:latin typeface="Cambria Math" panose="02040503050406030204" pitchFamily="18" charset="0"/>
                                        </a:rPr>
                                        <m:t>−</m:t>
                                      </m:r>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d>
                                </m:e>
                                <m:sup>
                                  <m:r>
                                    <a:rPr lang="en-CA" sz="2400" i="1">
                                      <a:latin typeface="Cambria Math" panose="02040503050406030204" pitchFamily="18" charset="0"/>
                                    </a:rPr>
                                    <m:t>2</m:t>
                                  </m:r>
                                </m:sup>
                              </m:sSup>
                            </m:e>
                          </m:nary>
                        </m:den>
                      </m:f>
                    </m:oMath>
                  </m:oMathPara>
                </a14:m>
                <a:endParaRPr lang="en-CA" sz="1800" dirty="0"/>
              </a:p>
              <a:p>
                <a:pPr marL="342900" indent="-342900" algn="l">
                  <a:buFont typeface="Arial" panose="020B0604020202020204" pitchFamily="34" charset="0"/>
                  <a:buChar char="•"/>
                </a:pPr>
                <a:endParaRPr lang="en-CA" sz="1800" dirty="0">
                  <a:latin typeface="Montserrat" charset="0"/>
                  <a:ea typeface="Montserrat" charset="0"/>
                  <a:cs typeface="Montserrat"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39700" y="1278900"/>
                <a:ext cx="10782482" cy="4525963"/>
              </a:xfrm>
              <a:prstGeom prst="rect">
                <a:avLst/>
              </a:prstGeom>
              <a:blipFill rotWithShape="0">
                <a:blip r:embed="rId4"/>
                <a:stretch>
                  <a:fillRect l="-339" t="-1348"/>
                </a:stretch>
              </a:blipFill>
            </p:spPr>
            <p:txBody>
              <a:bodyPr/>
              <a:lstStyle/>
              <a:p>
                <a:r>
                  <a:rPr lang="en-CA">
                    <a:noFill/>
                  </a:rPr>
                  <a:t> </a:t>
                </a:r>
              </a:p>
            </p:txBody>
          </p:sp>
        </mc:Fallback>
      </mc:AlternateContent>
    </p:spTree>
    <p:extLst>
      <p:ext uri="{BB962C8B-B14F-4D97-AF65-F5344CB8AC3E}">
        <p14:creationId xmlns:p14="http://schemas.microsoft.com/office/powerpoint/2010/main" val="382121498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c3ba50a-93e8-411f-aceb-87183474575f}" enabled="1" method="Standard" siteId="{3bfeb222-e42c-4535-aace-ea6f7751369b}" contentBits="0" removed="0"/>
</clbl:labelList>
</file>

<file path=docProps/app.xml><?xml version="1.0" encoding="utf-8"?>
<Properties xmlns="http://schemas.openxmlformats.org/officeDocument/2006/extended-properties" xmlns:vt="http://schemas.openxmlformats.org/officeDocument/2006/docPropsVTypes">
  <TotalTime>233</TotalTime>
  <Words>1143</Words>
  <Application>Microsoft Office PowerPoint</Application>
  <PresentationFormat>Widescreen</PresentationFormat>
  <Paragraphs>93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Montserrat</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Admin</dc:creator>
  <cp:lastModifiedBy>Doan, Loan</cp:lastModifiedBy>
  <cp:revision>69</cp:revision>
  <dcterms:created xsi:type="dcterms:W3CDTF">2019-05-23T09:27:58Z</dcterms:created>
  <dcterms:modified xsi:type="dcterms:W3CDTF">2024-05-23T22:15:12Z</dcterms:modified>
</cp:coreProperties>
</file>